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B46632-F6A8-4F30-8E7B-EC58E2F10CEB}" type="datetimeFigureOut">
              <a:rPr lang="ru-RU" smtClean="0"/>
              <a:t>01.09.2020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D51055-2A01-42A6-9BBE-33EC676B8829}"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b="1" i="1" dirty="0" smtClean="0"/>
              <a:t>Камерно-столбовые системы разработки.</a:t>
            </a:r>
            <a:endParaRPr lang="ru-RU" b="1" dirty="0" smtClean="0">
              <a:effectLst>
                <a:outerShdw blurRad="50800" dist="38100" algn="tr" rotWithShape="0">
                  <a:prstClr val="black">
                    <a:alpha val="40000"/>
                  </a:prstClr>
                </a:outerShdw>
              </a:effectLst>
            </a:endParaRPr>
          </a:p>
          <a:p>
            <a:pPr>
              <a:defRPr/>
            </a:pPr>
            <a:r>
              <a:rPr lang="ru-RU" dirty="0" smtClean="0"/>
              <a:t>Сущность камерно-столбовых систем сводится к тому, что рудную залежь, подготовленную панельным способом, отрабатывают камерами, между которыми регулярно оставляют сплошные ленточные или столбообразные целики разнообразной формы (круглые, квадрат­ные, прямоугольные).</a:t>
            </a:r>
            <a:endParaRPr lang="ru-RU" b="1" dirty="0" smtClean="0">
              <a:effectLst>
                <a:outerShdw blurRad="50800" dist="38100" algn="tr" rotWithShape="0">
                  <a:prstClr val="black">
                    <a:alpha val="40000"/>
                  </a:prstClr>
                </a:outerShdw>
              </a:effectLst>
            </a:endParaRPr>
          </a:p>
          <a:p>
            <a:pPr>
              <a:defRPr/>
            </a:pPr>
            <a:r>
              <a:rPr lang="ru-RU" dirty="0" smtClean="0"/>
              <a:t>Рудный массив и налегающие породы должны быть устойчивыми. При благоприятных горно-геологических условиях (небольшая мощ­ность рудных тел, устойчивые </a:t>
            </a:r>
            <a:r>
              <a:rPr lang="ru-RU" dirty="0" err="1" smtClean="0"/>
              <a:t>неудароопасные</a:t>
            </a:r>
            <a:r>
              <a:rPr lang="ru-RU" dirty="0" smtClean="0"/>
              <a:t> руды и породы) ка­мерно-столбовые системы могут применяться на больших глубинах (до 800-1000 м). Мощность отрабатываемых залежей может колебать­ся в широких пределах от 1,8 до 30 м, а угол падения от 0 до 35</a:t>
            </a:r>
            <a:r>
              <a:rPr lang="ru-RU" baseline="30000" dirty="0" smtClean="0"/>
              <a:t>0</a:t>
            </a:r>
            <a:r>
              <a:rPr lang="ru-RU" dirty="0" smtClean="0"/>
              <a:t>.</a:t>
            </a:r>
            <a:endParaRPr lang="ru-RU" b="1" dirty="0" smtClean="0">
              <a:effectLst>
                <a:outerShdw blurRad="50800" dist="38100" algn="tr" rotWithShape="0">
                  <a:prstClr val="black">
                    <a:alpha val="40000"/>
                  </a:prstClr>
                </a:outerShdw>
              </a:effectLst>
            </a:endParaRPr>
          </a:p>
          <a:p>
            <a:pPr>
              <a:defRPr/>
            </a:pPr>
            <a:r>
              <a:rPr lang="ru-RU" dirty="0" smtClean="0"/>
              <a:t>Варианты камерно-столбовой системы различают по способам отбойки руды и форме забоя, доставки руды и форме целиков. Выра­ботки основного горизонта располагают либо в рудном массиве на уровне почвы залежи, либо в подстилающих породах на глубине 4-10 м от почвы залежи.</a:t>
            </a:r>
            <a:endParaRPr lang="ru-RU" b="1" dirty="0" smtClean="0">
              <a:effectLst>
                <a:outerShdw blurRad="50800" dist="38100" algn="tr" rotWithShape="0">
                  <a:prstClr val="black">
                    <a:alpha val="40000"/>
                  </a:prstClr>
                </a:outerShdw>
              </a:effectLst>
            </a:endParaRPr>
          </a:p>
          <a:p>
            <a:pPr>
              <a:defRPr/>
            </a:pPr>
            <a:r>
              <a:rPr lang="ru-RU" b="1" i="1" dirty="0" smtClean="0"/>
              <a:t>Камерно-столбовая система разработки горизонтальных и пологих залежей.</a:t>
            </a:r>
            <a:endParaRPr lang="ru-RU" b="1" dirty="0" smtClean="0">
              <a:effectLst>
                <a:outerShdw blurRad="50800" dist="38100" algn="tr" rotWithShape="0">
                  <a:prstClr val="black">
                    <a:alpha val="40000"/>
                  </a:prstClr>
                </a:outerShdw>
              </a:effectLst>
            </a:endParaRPr>
          </a:p>
          <a:p>
            <a:pPr>
              <a:defRPr/>
            </a:pPr>
            <a:r>
              <a:rPr lang="ru-RU" b="1" i="1" dirty="0" smtClean="0"/>
              <a:t>Вариант камерно-столбовой системы разработки с </a:t>
            </a:r>
            <a:r>
              <a:rPr lang="ru-RU" b="1" i="1" dirty="0" err="1" smtClean="0"/>
              <a:t>безуступной</a:t>
            </a:r>
            <a:r>
              <a:rPr lang="ru-RU" b="1" i="1" dirty="0" smtClean="0"/>
              <a:t> выемкой.</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Системы применяют при отработке гори­зонтальных и весьма пологих залежей (0-12</a:t>
            </a:r>
            <a:r>
              <a:rPr lang="ru-RU" baseline="30000" dirty="0" smtClean="0"/>
              <a:t>0</a:t>
            </a:r>
            <a:r>
              <a:rPr lang="ru-RU" dirty="0" smtClean="0"/>
              <a:t>) с мощностью рудного тела 3-8 м средней и ниже средней ценности руды. Рудный массив и породы кровли должны быть устойчивыми: вариант ка­мерно-столбовой системы разработки для мощности рудного тела 3-6 м (рисунок 4.3), вариант камерно-столбовой системы разработки для мощности рудного тела 6-8 м (рисунок 4.4).</a:t>
            </a:r>
            <a:endParaRPr lang="ru-RU" b="1" dirty="0" smtClean="0">
              <a:effectLst>
                <a:outerShdw blurRad="50800" dist="38100" algn="tr" rotWithShape="0">
                  <a:prstClr val="black">
                    <a:alpha val="40000"/>
                  </a:prstClr>
                </a:outerShdw>
              </a:effectLst>
            </a:endParaRPr>
          </a:p>
          <a:p>
            <a:pPr>
              <a:defRPr/>
            </a:pPr>
            <a:r>
              <a:rPr lang="ru-RU" u="sng" dirty="0" smtClean="0"/>
              <a:t>Параметры системы</a:t>
            </a:r>
            <a:r>
              <a:rPr lang="ru-RU" dirty="0" smtClean="0"/>
              <a:t>. Ширина панели составляет 100-150 м. Ши­рина камер 8-20 м. Длина камер зависит от устойчивости пород и способа доставки (от 100-150 до 300-400 м). Высота камеры также зависит от мощности отрабатываемой залежи (3-30 м). Размеры ре­гулярно оставляемых целиков зависят от нагрузки вышележащих по­род и в среднем составляют 5-8 м, расстояние между целиками 12-20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Подготовка включает про­ведение транспортного, вентиляционного и панельного штреков, на­резка состоит в проведении разрезного штрека.</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Очистную выемку осуществляют </a:t>
            </a:r>
            <a:r>
              <a:rPr lang="ru-RU" dirty="0" err="1" smtClean="0"/>
              <a:t>безуступным</a:t>
            </a:r>
            <a:r>
              <a:rPr lang="ru-RU" dirty="0" smtClean="0"/>
              <a:t> (3-8 м), почвоуступным или потолкоуступным забоем (8-16 м и вы­ше). При </a:t>
            </a:r>
            <a:r>
              <a:rPr lang="ru-RU" dirty="0" err="1" smtClean="0"/>
              <a:t>обуривании</a:t>
            </a:r>
            <a:r>
              <a:rPr lang="ru-RU" dirty="0" smtClean="0"/>
              <a:t> камерных запасов широко используют самоход­ные буровые установки. На погрузке и доставке руды в зависимости от мощности залежи применяются как скреперные лебедки, так и ПДМ, погрузочные машины с нагребающими клапанами типа ПНБ в комплексе с автосамосвалами. Управление кро­влей осуществляют междукамерными, барьерными, панельными и опор­ными целиками. Размеры панельных целиков зависят от физико-меха­нических свойств и глубины разработки и могут колебаться в пре­делах от 8 до 15 м. Диаметр опорных целиков 3-9 м, расстояние между целиками 12-20 м. Кроме этого, камеры закрепляют железобе­тонной штанговой крепью, </a:t>
            </a:r>
            <a:r>
              <a:rPr lang="ru-RU" dirty="0" err="1" smtClean="0"/>
              <a:t>сталеполимерной</a:t>
            </a:r>
            <a:r>
              <a:rPr lang="ru-RU" dirty="0" smtClean="0"/>
              <a:t> штанговой, </a:t>
            </a:r>
            <a:r>
              <a:rPr lang="ru-RU" dirty="0" err="1" smtClean="0"/>
              <a:t>набрызгбетонной</a:t>
            </a:r>
            <a:r>
              <a:rPr lang="ru-RU" dirty="0" smtClean="0"/>
              <a:t>, комбинированной (железобетонной штангой с </a:t>
            </a:r>
            <a:r>
              <a:rPr lang="ru-RU" dirty="0" err="1" smtClean="0"/>
              <a:t>набрызгбетонной</a:t>
            </a:r>
            <a:r>
              <a:rPr lang="ru-RU" dirty="0" smtClean="0"/>
              <a:t>). В зависимости от крепости пород непосредственной кровли сетка штанг колеблется от 1,0x1,0 до 1,5x1,5 м при длине штанг от 1,8 до 2,5 м.</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15-18% и выше, разубоживание руды 5-7%, производительность труда с ис­пользованием самоходного оборудования 80-100 т/смену, расход подготовительно-нарезных выработок на 1000 т руды - 6-8 м, удельный расход ВВ - 0,350-0,500 кг/т.</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1-панельный штрек; 4-ось барьерного целика; 5-самоходная буровая установка; 6-погрузочно-доставочдая машина; 7-каретка для крепления кровли; 8-опорные целики; 9-штанговая крепь</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4.3 - Камерно-столбовая система разработки горизонтальных и</a:t>
            </a:r>
            <a:r>
              <a:rPr lang="ru-RU" i="1" dirty="0" smtClean="0"/>
              <a:t> </a:t>
            </a:r>
            <a:r>
              <a:rPr lang="ru-RU" dirty="0" smtClean="0"/>
              <a:t>пологих залежей при мощности 3-6 м</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высокая производительность труда забойных ра­бочих; относительно небольшой объем подготовительно-нарезных ра­бот; благоприятные условия для широкой механизации буровых и погрузочно-доставочных работ; низкая себестоимость добычи.</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Значительные потери руды в опорных целиках; невозможность осуществления раздельной выемки и забойной сорти­ровки рудной массы; трудность наблюдения за состоянием кровли выработанного пространства.</a:t>
            </a:r>
            <a:endParaRPr lang="ru-RU" b="1" dirty="0" smtClean="0">
              <a:effectLst>
                <a:outerShdw blurRad="50800" dist="38100" algn="tr" rotWithShape="0">
                  <a:prstClr val="black">
                    <a:alpha val="40000"/>
                  </a:prstClr>
                </a:outerShdw>
              </a:effectLst>
            </a:endParaRPr>
          </a:p>
          <a:p>
            <a:pPr>
              <a:defRPr/>
            </a:pPr>
            <a:r>
              <a:rPr lang="ru-RU" b="1" i="1" dirty="0" smtClean="0"/>
              <a:t>Вариант камерно-столбовой системы разработки с уступной выемкой.</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Систему разработки применяют при отра­ботке горизонтальных и пологих залежей (0-12</a:t>
            </a:r>
            <a:r>
              <a:rPr lang="ru-RU" baseline="30000" dirty="0" smtClean="0"/>
              <a:t>0</a:t>
            </a:r>
            <a:r>
              <a:rPr lang="ru-RU" dirty="0" smtClean="0"/>
              <a:t>) с мощностью руд­ного тела 8-16 м и выше с устойчивым рудным массивом и кровлей (рисунок 4.5).</a:t>
            </a:r>
            <a:endParaRPr lang="ru-RU" b="1" dirty="0" smtClean="0">
              <a:effectLst>
                <a:outerShdw blurRad="50800" dist="38100" algn="tr" rotWithShape="0">
                  <a:prstClr val="black">
                    <a:alpha val="40000"/>
                  </a:prstClr>
                </a:outerShdw>
              </a:effectLst>
            </a:endParaRPr>
          </a:p>
          <a:p>
            <a:pPr>
              <a:defRPr/>
            </a:pPr>
            <a:r>
              <a:rPr lang="ru-RU" u="sng" dirty="0" smtClean="0"/>
              <a:t>Параметры системы</a:t>
            </a:r>
            <a:r>
              <a:rPr lang="ru-RU" dirty="0" smtClean="0"/>
              <a:t>. Основные параметры системы разработки аналогичны вариантам предыдущих, лишь увеличиваются размеры па­нельных и опорных целиков в соответствии с высотой камер и глу­биной разработки.</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Подготовка и нарезка па­нели заключается в проведении транспортного, панельных и раз­резных штреков на уровне почвы верхней подсечки и разрезных штреков на уровне почвы верхней подсечки и на уровне почвы руд­ной залежи. Вентиляционный штрек проходят у кровли залежи.</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1-панельный штрек; 2-транспортный штрек; 3-ось барьерного целика; 4-вентиляционный штрек; 5-полок для оборки и крепления кровли; 6-каретка для крепления кровли; 7-автосамосвал; 8-бульдо­зер; 9-экскаватор; 10-самоходная буровая установка; 11-опорные целики; 12-штанговая крепь</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4.4 - Вариант камерно-столбовой системы разработки горизонтальных и пологих залежей при мощности 6-8 м</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Очистную выемку при этом варианте произ­водят уступным забоем под кровлей верхней подсечки. Нижний ус­туп отрабатывается из заездов после продвижения верхней подсеч­ки в среднем на 40-50 м. При такой схеме обеспечивается незави­симое ведение работ на верхней подсечке и при отработке уступа­ми.</a:t>
            </a:r>
            <a:endParaRPr lang="ru-RU" b="1" dirty="0" smtClean="0">
              <a:effectLst>
                <a:outerShdw blurRad="50800" dist="38100" algn="tr" rotWithShape="0">
                  <a:prstClr val="black">
                    <a:alpha val="40000"/>
                  </a:prstClr>
                </a:outerShdw>
              </a:effectLst>
            </a:endParaRPr>
          </a:p>
          <a:p>
            <a:pPr>
              <a:defRPr/>
            </a:pPr>
            <a:r>
              <a:rPr lang="ru-RU" dirty="0" smtClean="0"/>
              <a:t>Технико-экономические показатели, достоинства и недостатки аналогичны предыдущим вариантам.</a:t>
            </a:r>
            <a:endParaRPr lang="ru-RU" b="1" dirty="0" smtClean="0">
              <a:effectLst>
                <a:outerShdw blurRad="50800" dist="38100" algn="tr" rotWithShape="0">
                  <a:prstClr val="black">
                    <a:alpha val="40000"/>
                  </a:prstClr>
                </a:outerShdw>
              </a:effectLst>
            </a:endParaRPr>
          </a:p>
          <a:p>
            <a:pPr>
              <a:defRPr/>
            </a:pPr>
            <a:r>
              <a:rPr lang="ru-RU" b="1" i="1" dirty="0" smtClean="0"/>
              <a:t>Камерно-столбовая система разработки наклонных рудных залежей.</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Систему применяют при разработке нак­лонных залежей (до 35</a:t>
            </a:r>
            <a:r>
              <a:rPr lang="ru-RU" baseline="30000" dirty="0" smtClean="0"/>
              <a:t>0</a:t>
            </a:r>
            <a:r>
              <a:rPr lang="ru-RU" dirty="0" smtClean="0"/>
              <a:t>) с мощностью 3-6 м с устойчивой кровлей и со средним содержанием полезного компонента в руде (рисунок 4.6).</a:t>
            </a:r>
            <a:endParaRPr lang="ru-RU" b="1" dirty="0" smtClean="0">
              <a:effectLst>
                <a:outerShdw blurRad="50800" dist="38100" algn="tr" rotWithShape="0">
                  <a:prstClr val="black">
                    <a:alpha val="40000"/>
                  </a:prstClr>
                </a:outerShdw>
              </a:effectLst>
            </a:endParaRPr>
          </a:p>
          <a:p>
            <a:pPr>
              <a:defRPr/>
            </a:pPr>
            <a:r>
              <a:rPr lang="ru-RU" u="sng" dirty="0" smtClean="0"/>
              <a:t>Параметры системы</a:t>
            </a:r>
            <a:r>
              <a:rPr lang="ru-RU" dirty="0" smtClean="0"/>
              <a:t>. Расстояние  между наклонными заездами составляет 100-150 м, ширина очистных камер при мощности рудной залежи 6 м равна 6-8 м, диаметр столбчатых целиков - 5-6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Подготовка заключается в проведении откаточных и транспортных штреков. Верхний транспорт­ный штрек выполняет роль вентиляционного штрека рудоспуска. На­резка - проведение диагонального (наклонного) заезда, с которого в дальнейшем развивают очистную выемку.</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1-панельный целик; 2-транспортный штрек; 3-ось барьерно­го целика; 4-вентиляционный штрек; 5-полок для осмотра и оборки кровли; 6-каретка для крепления кровли; 7-экскаватор; 8-автосамосвал; 9-самоходная буровая установка; 10-буль­дозер; 11- опорные целики; 12-штанговая крепь</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4.5 - Вариант камерно-столбовой системы разработки горизон­тальных и пологих залежей при мощности рудного тела 8-16 м</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1-откаточный штрек; 2-транспортный штрек; 3-рудо­спуск; 4-разгрузочный заезд; 5-опор­ный целик; 6-отработанные камеры; 7-диагональный заезд</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4.6 - Камерно-столбовая система раз­работки наклонных залежей</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Камеры высотой 5-6 м (зависит от мощности рудной залежи) отрабатывают в нисходящем порядке. Для увеличения фронта работ соседние камеры отрабатывают попарно. Для бурения горизонтальных шпуров глубиной 2,8-3,0 м используют самоходные буровые установки. Для доставки руды используют ПДМ или комплексы (погрузочная машина с нагребающими лапами и автосамосвал). Для поддержания выработанного пространс­тва оставляют регулярные столбчатые целики. Кровлю крепят штан­гами. Отставание крепи от забоя не превышает 5-6 м.</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20% и более; разубоживание 5-7%; производительность труда забойного рабочего - 50-80 т/смену; удельный расход ВВ - 0,350-0,500 кг/т; удельный объем подготовительно-нарезных выработок на 1000 т руды - 8-10 м.</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высокая производительность труда забойных ра­бочих; благоприятные условия для широкой механизации, буровых и погрузочно-доставочных работ; вполне удовлетворительные условия для проветривания.</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значительные потери руды в целиках; трудность наблюдения за состоянием кровли выработанного пространства, не­возможность раздельной выемки и забойной сортировки рудной мас­сы.</a:t>
            </a:r>
            <a:endParaRPr lang="ru-RU" b="1" dirty="0" smtClean="0">
              <a:effectLst>
                <a:outerShdw blurRad="50800" dist="38100" algn="tr" rotWithShape="0">
                  <a:prstClr val="black">
                    <a:alpha val="40000"/>
                  </a:prstClr>
                </a:outerShdw>
              </a:effectLst>
            </a:endParaRPr>
          </a:p>
          <a:p>
            <a:pPr>
              <a:defRPr/>
            </a:pPr>
            <a:endParaRPr lang="ru-RU" dirty="0"/>
          </a:p>
        </p:txBody>
      </p:sp>
      <p:sp>
        <p:nvSpPr>
          <p:cNvPr id="55300" name="Номер слайда 3"/>
          <p:cNvSpPr>
            <a:spLocks noGrp="1"/>
          </p:cNvSpPr>
          <p:nvPr>
            <p:ph type="sldNum" sz="quarter" idx="5"/>
          </p:nvPr>
        </p:nvSpPr>
        <p:spPr>
          <a:noFill/>
        </p:spPr>
        <p:txBody>
          <a:bodyPr/>
          <a:lstStyle/>
          <a:p>
            <a:fld id="{41841D5E-2491-4275-A4AF-1643BB64DE50}" type="slidenum">
              <a:rPr lang="ru-RU" smtClean="0"/>
              <a:pPr/>
              <a:t>3</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b="1" i="1" dirty="0" smtClean="0"/>
              <a:t>Система разработки с доставкой руды силой взрыва.</a:t>
            </a:r>
            <a:endParaRPr lang="ru-RU" b="1" dirty="0" smtClean="0">
              <a:effectLst>
                <a:outerShdw blurRad="50800" dist="38100" algn="tr" rotWithShape="0">
                  <a:prstClr val="black">
                    <a:alpha val="40000"/>
                  </a:prstClr>
                </a:outerShdw>
              </a:effectLst>
            </a:endParaRPr>
          </a:p>
          <a:p>
            <a:pPr>
              <a:defRPr/>
            </a:pPr>
            <a:r>
              <a:rPr lang="ru-RU" dirty="0" smtClean="0"/>
              <a:t>Сущность системы состоит в том, что рудную залежь, подго­товленную этажным способом, разделяют на отдельные выемочные блоки, запасы в которых отрабатывают наклонными камерами по восстанию со взрыводоставкой руды до рудовыпускных воронок днища и управление кровлей осуществляют регулярно оставляемыми между­камерными ленточными целиками (рисунок 4.7).</a:t>
            </a:r>
            <a:endParaRPr lang="ru-RU" b="1" dirty="0" smtClean="0">
              <a:effectLst>
                <a:outerShdw blurRad="50800" dist="38100" algn="tr" rotWithShape="0">
                  <a:prstClr val="black">
                    <a:alpha val="40000"/>
                  </a:prstClr>
                </a:outerShdw>
              </a:effectLst>
            </a:endParaRPr>
          </a:p>
          <a:p>
            <a:pPr>
              <a:defRPr/>
            </a:pPr>
            <a:r>
              <a:rPr lang="ru-RU" u="sng" dirty="0" smtClean="0"/>
              <a:t>Условие применения</a:t>
            </a:r>
            <a:r>
              <a:rPr lang="ru-RU" dirty="0" smtClean="0"/>
              <a:t>. Систему применяют при отработке нак­лонных залежей (25-45</a:t>
            </a:r>
            <a:r>
              <a:rPr lang="ru-RU" baseline="30000" dirty="0" smtClean="0"/>
              <a:t>0</a:t>
            </a:r>
            <a:r>
              <a:rPr lang="ru-RU" dirty="0" smtClean="0"/>
              <a:t>) с мощностью от 4-5 до 16-20 м с рудой средней или </a:t>
            </a:r>
            <a:r>
              <a:rPr lang="ru-RU" dirty="0" err="1" smtClean="0"/>
              <a:t>нижесредней</a:t>
            </a:r>
            <a:r>
              <a:rPr lang="ru-RU" dirty="0" smtClean="0"/>
              <a:t> ценности.</a:t>
            </a:r>
            <a:endParaRPr lang="ru-RU" b="1" dirty="0" smtClean="0">
              <a:effectLst>
                <a:outerShdw blurRad="50800" dist="38100" algn="tr" rotWithShape="0">
                  <a:prstClr val="black">
                    <a:alpha val="40000"/>
                  </a:prstClr>
                </a:outerShdw>
              </a:effectLst>
            </a:endParaRPr>
          </a:p>
          <a:p>
            <a:pPr>
              <a:defRPr/>
            </a:pPr>
            <a:r>
              <a:rPr lang="ru-RU" u="sng" dirty="0" smtClean="0"/>
              <a:t>Параметры</a:t>
            </a:r>
            <a:r>
              <a:rPr lang="ru-RU" dirty="0" smtClean="0"/>
              <a:t>. Длина блока при скреперной доставке - 60-80 м, при применении погрузочно-доставочных машин - 120-140 м, при при­менении комплексов погрузочная машина типа ПНБ в комплексе с автосамосвалом -140-160 м и выше. Наклонная длина днища камер (длина взрыводоставки) при углах залегания рудного тела (</a:t>
            </a:r>
            <a:r>
              <a:rPr lang="ru-RU" dirty="0" err="1" smtClean="0"/>
              <a:t>α</a:t>
            </a:r>
            <a:r>
              <a:rPr lang="ru-RU" dirty="0" smtClean="0"/>
              <a:t>):  </a:t>
            </a:r>
            <a:r>
              <a:rPr lang="ru-RU" dirty="0" err="1" smtClean="0"/>
              <a:t>α </a:t>
            </a:r>
            <a:r>
              <a:rPr lang="ru-RU" dirty="0" smtClean="0"/>
              <a:t>≥25</a:t>
            </a:r>
            <a:r>
              <a:rPr lang="ru-RU" baseline="30000" dirty="0" smtClean="0"/>
              <a:t>0</a:t>
            </a:r>
            <a:r>
              <a:rPr lang="ru-RU" dirty="0" smtClean="0"/>
              <a:t> -  40-50 м,  </a:t>
            </a:r>
            <a:r>
              <a:rPr lang="ru-RU" dirty="0" err="1" smtClean="0"/>
              <a:t>α </a:t>
            </a:r>
            <a:r>
              <a:rPr lang="ru-RU" dirty="0" smtClean="0"/>
              <a:t>≥35</a:t>
            </a:r>
            <a:r>
              <a:rPr lang="ru-RU" baseline="30000" dirty="0" smtClean="0"/>
              <a:t>0</a:t>
            </a:r>
            <a:r>
              <a:rPr lang="ru-RU" dirty="0" smtClean="0"/>
              <a:t> - 60-70 м,  </a:t>
            </a:r>
            <a:r>
              <a:rPr lang="ru-RU" dirty="0" err="1" smtClean="0"/>
              <a:t>α </a:t>
            </a:r>
            <a:r>
              <a:rPr lang="ru-RU" dirty="0" smtClean="0"/>
              <a:t>≥45</a:t>
            </a:r>
            <a:r>
              <a:rPr lang="ru-RU" baseline="30000" dirty="0" smtClean="0"/>
              <a:t>0</a:t>
            </a:r>
            <a:r>
              <a:rPr lang="ru-RU" dirty="0" smtClean="0"/>
              <a:t> -90-100 м и выше. Ширина ленточного целика зависит от глубины разработки и соста­вляет в среднем 5-6 м, ширина камер - 10-18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Подготовку и нарезку бло­ка осуществляют при следующих способах: со скреперной доставкой руды по штрекам - погрузка через рудоспуск (рисунок 4.8,а); по ортам - </a:t>
            </a:r>
            <a:r>
              <a:rPr lang="ru-RU" dirty="0" err="1" smtClean="0"/>
              <a:t>безлюковая</a:t>
            </a:r>
            <a:r>
              <a:rPr lang="ru-RU" dirty="0" smtClean="0"/>
              <a:t> погрузка через полок (рисунок 4.8,б); при устройстве погрузочных камер (рисунок 4.8, в). </a:t>
            </a:r>
            <a:endParaRPr lang="ru-RU" b="1" dirty="0" smtClean="0">
              <a:effectLst>
                <a:outerShdw blurRad="50800" dist="38100" algn="tr" rotWithShape="0">
                  <a:prstClr val="black">
                    <a:alpha val="40000"/>
                  </a:prstClr>
                </a:outerShdw>
              </a:effectLst>
            </a:endParaRPr>
          </a:p>
          <a:p>
            <a:pPr>
              <a:defRPr/>
            </a:pPr>
            <a:r>
              <a:rPr lang="ru-RU" dirty="0" smtClean="0"/>
              <a:t>Подготовка блока включает прове­дение откаточного и вентиляционного штреков блокового рудоспуска и материально-ходового восстающего. Нарезными выработками явля­ются подсечной штрек, наклонные буровые восстающие, отрезной восстающий, выпускные выработки днища (дучки, </a:t>
            </a:r>
            <a:r>
              <a:rPr lang="ru-RU" dirty="0" err="1" smtClean="0"/>
              <a:t>разворонки</a:t>
            </a:r>
            <a:r>
              <a:rPr lang="ru-RU" dirty="0" smtClean="0"/>
              <a:t> </a:t>
            </a:r>
            <a:r>
              <a:rPr lang="ru-RU" dirty="0" err="1" smtClean="0"/>
              <a:t>дучек</a:t>
            </a:r>
            <a:r>
              <a:rPr lang="ru-RU" dirty="0" smtClean="0"/>
              <a:t>), доставочные выработки (скреперный штрек или скреперный орт).</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1-рудный штрек; 2-соединительный орт; 3-скреперный штрек; 4-материально-ходовой восстающий; 5-рудоспуск; 6-подсечной штрек; 7-очистное пространство; 8-буровой восстающий; 9-скреперные орты; 10-вентиляционный штрек; 11-ленточный целик; 12-выпускные выработки (дучки, </a:t>
            </a:r>
            <a:r>
              <a:rPr lang="ru-RU" dirty="0" err="1" smtClean="0"/>
              <a:t>разворонки</a:t>
            </a:r>
            <a:r>
              <a:rPr lang="ru-RU" dirty="0" smtClean="0"/>
              <a:t>); 13-полевой откаточный штрек</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4.7 - Система разработки с доставкой руды силой взрыва</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4.8 - Способы подготовки днищ</a:t>
            </a:r>
            <a:r>
              <a:rPr lang="ru-RU" cap="small" dirty="0" smtClean="0"/>
              <a:t> </a:t>
            </a:r>
            <a:r>
              <a:rPr lang="ru-RU" dirty="0" smtClean="0"/>
              <a:t>блоков: а - со скреперным горизонтом доставка но штрекам; б - со скреперным горизонтом доставки по ортам; </a:t>
            </a:r>
            <a:endParaRPr lang="ru-RU" b="1" dirty="0" smtClean="0">
              <a:effectLst>
                <a:outerShdw blurRad="50800" dist="38100" algn="tr" rotWithShape="0">
                  <a:prstClr val="black">
                    <a:alpha val="40000"/>
                  </a:prstClr>
                </a:outerShdw>
              </a:effectLst>
            </a:endParaRPr>
          </a:p>
          <a:p>
            <a:pPr>
              <a:defRPr/>
            </a:pPr>
            <a:r>
              <a:rPr lang="ru-RU" dirty="0" smtClean="0"/>
              <a:t>в - с погрузочными камерами при применении самоходного оборудования</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Очистные работы начинают с расширения от­резного восстающего в отрезную щель на всю ширину камеры. Для отбойки руды бурят веерные комплекты скважин, которые последова­тельно взрывают с миллисекундным взрыванием. Для увеличения эф­фективности взрыводоставки руды до </a:t>
            </a:r>
            <a:r>
              <a:rPr lang="ru-RU" dirty="0" err="1" smtClean="0"/>
              <a:t>рудоприемных</a:t>
            </a:r>
            <a:r>
              <a:rPr lang="ru-RU" dirty="0" smtClean="0"/>
              <a:t> выработок днища блока удельный расход ВВ увеличивается на 30-50%. Руда силой взрыва доставляется к </a:t>
            </a:r>
            <a:r>
              <a:rPr lang="ru-RU" dirty="0" err="1" smtClean="0"/>
              <a:t>дучкам</a:t>
            </a:r>
            <a:r>
              <a:rPr lang="ru-RU" dirty="0" smtClean="0"/>
              <a:t>, откуда через рудоспуски или через полки ее грузят в вагонетки. Руду, оставшуюся после взрыва на почве наклонной камеры, доставляют к </a:t>
            </a:r>
            <a:r>
              <a:rPr lang="ru-RU" dirty="0" err="1" smtClean="0"/>
              <a:t>дучкам</a:t>
            </a:r>
            <a:r>
              <a:rPr lang="ru-RU" dirty="0" smtClean="0"/>
              <a:t> с помощью скреперных лебедок, </a:t>
            </a:r>
            <a:r>
              <a:rPr lang="ru-RU" dirty="0" err="1" smtClean="0"/>
              <a:t>электробульдозером</a:t>
            </a:r>
            <a:r>
              <a:rPr lang="ru-RU" dirty="0" smtClean="0"/>
              <a:t> (с дистанционным управлением) или </a:t>
            </a:r>
            <a:r>
              <a:rPr lang="ru-RU" dirty="0" err="1" smtClean="0"/>
              <a:t>гид­росмывом</a:t>
            </a:r>
            <a:r>
              <a:rPr lang="ru-RU" dirty="0" smtClean="0"/>
              <a:t>. Погрузку и доставку руды также производят самоходными погрузочно-доставочными машинами и комплексами из заездов, прой­денных к камерам (рисунок 4.8, в). Управление кровлей осуществляют междукамерными целиками, которые могут быть извлечены после вы­емки камерных запасов.</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20-25% и более, разубоживание 8-10%, производительность труда забойного рабочего 25-30 т/смену при скреперной доставке и 50-60 т/смену при применении самоходного оборудования, удельный расход подго­товительно-нарезных выработок на 1000 т руды - 12-14 м, удельный расход ВВ - 0,400-0,600 кг/т.</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исключает  присутствие забойных рабочих в очистном пространстве, что устраняет опасность травматизма при отслоении кусков руды с кровли камер; относительно высокая про­изводительность труда при использовании самоходного оборудова­ния.</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повышенный объем буровых работ и удельный рас­ход ВВ на взрыводоставку при малых углах падения рудной залежи (25-30</a:t>
            </a:r>
            <a:r>
              <a:rPr lang="ru-RU" baseline="30000" dirty="0" smtClean="0"/>
              <a:t>0</a:t>
            </a:r>
            <a:r>
              <a:rPr lang="ru-RU" dirty="0" smtClean="0"/>
              <a:t>).; необходимость периодической зачистки очистных камер </a:t>
            </a:r>
            <a:endParaRPr lang="ru-RU" b="1" dirty="0" smtClean="0">
              <a:effectLst>
                <a:outerShdw blurRad="50800" dist="38100" algn="tr" rotWithShape="0">
                  <a:prstClr val="black">
                    <a:alpha val="40000"/>
                  </a:prstClr>
                </a:outerShdw>
              </a:effectLst>
            </a:endParaRPr>
          </a:p>
          <a:p>
            <a:pPr>
              <a:defRPr/>
            </a:pPr>
            <a:endParaRPr lang="ru-RU" dirty="0"/>
          </a:p>
        </p:txBody>
      </p:sp>
      <p:sp>
        <p:nvSpPr>
          <p:cNvPr id="56324" name="Номер слайда 3"/>
          <p:cNvSpPr>
            <a:spLocks noGrp="1"/>
          </p:cNvSpPr>
          <p:nvPr>
            <p:ph type="sldNum" sz="quarter" idx="5"/>
          </p:nvPr>
        </p:nvSpPr>
        <p:spPr>
          <a:noFill/>
        </p:spPr>
        <p:txBody>
          <a:bodyPr/>
          <a:lstStyle/>
          <a:p>
            <a:fld id="{D7D62A28-1FD2-4918-AD15-F43E3C9705CB}" type="slidenum">
              <a:rPr lang="ru-RU" smtClean="0"/>
              <a:pPr/>
              <a:t>6</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b="1" i="1" dirty="0" smtClean="0"/>
              <a:t>Система разработки с отбойкой руды из подэтажных штреков.</a:t>
            </a:r>
            <a:endParaRPr lang="ru-RU" b="1" dirty="0" smtClean="0">
              <a:effectLst>
                <a:outerShdw blurRad="50800" dist="38100" algn="tr" rotWithShape="0">
                  <a:prstClr val="black">
                    <a:alpha val="40000"/>
                  </a:prstClr>
                </a:outerShdw>
              </a:effectLst>
            </a:endParaRPr>
          </a:p>
          <a:p>
            <a:pPr>
              <a:defRPr/>
            </a:pPr>
            <a:r>
              <a:rPr lang="ru-RU" dirty="0" smtClean="0"/>
              <a:t>Сущность системы разработки состоит в том, что залежь, подготовленную этажным способом, разделяют на отдельные выемоч­ные блоки, запасы в которых отрабатывают камерами с отбойкой ру­ды веерным комплектом скважин из подэтажных штреков, руда до </a:t>
            </a:r>
            <a:r>
              <a:rPr lang="ru-RU" dirty="0" err="1" smtClean="0"/>
              <a:t>рудоприемных</a:t>
            </a:r>
            <a:r>
              <a:rPr lang="ru-RU" dirty="0" smtClean="0"/>
              <a:t> выработок доставляется под действием собственного ве­са, а управление кровлей осуществляют оставлением междукамерных целиков.</a:t>
            </a:r>
            <a:endParaRPr lang="ru-RU" b="1" dirty="0" smtClean="0">
              <a:effectLst>
                <a:outerShdw blurRad="50800" dist="38100" algn="tr" rotWithShape="0">
                  <a:prstClr val="black">
                    <a:alpha val="40000"/>
                  </a:prstClr>
                </a:outerShdw>
              </a:effectLst>
            </a:endParaRPr>
          </a:p>
          <a:p>
            <a:pPr>
              <a:defRPr/>
            </a:pPr>
            <a:r>
              <a:rPr lang="ru-RU" b="1" i="1" dirty="0" smtClean="0"/>
              <a:t>Вариант системы со скреперной доставкой руды.</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Систему применяют при отработке круто­падающих рудных залежей (более 55</a:t>
            </a:r>
            <a:r>
              <a:rPr lang="ru-RU" baseline="30000" dirty="0" smtClean="0"/>
              <a:t>0</a:t>
            </a:r>
            <a:r>
              <a:rPr lang="ru-RU" dirty="0" smtClean="0"/>
              <a:t>) средней мощности (3-6 м) с устойчивыми вмещающими породами (рисунок 4.9).</a:t>
            </a:r>
            <a:endParaRPr lang="ru-RU" b="1" dirty="0" smtClean="0">
              <a:effectLst>
                <a:outerShdw blurRad="50800" dist="38100" algn="tr" rotWithShape="0">
                  <a:prstClr val="black">
                    <a:alpha val="40000"/>
                  </a:prstClr>
                </a:outerShdw>
              </a:effectLst>
            </a:endParaRPr>
          </a:p>
          <a:p>
            <a:pPr>
              <a:defRPr/>
            </a:pPr>
            <a:r>
              <a:rPr lang="ru-RU" u="sng" dirty="0" smtClean="0"/>
              <a:t>Параметры системы</a:t>
            </a:r>
            <a:r>
              <a:rPr lang="ru-RU" dirty="0" smtClean="0"/>
              <a:t>. Параметры в основном зависят от горно-геологических и горнотехнических условий. Высота блока (эта­жа) 50-60 м, длина блока 60-80 м, высота подэтажа 10-15 м, ширина междукамерных целиков 8-10 м, высота целиков днища (</a:t>
            </a:r>
            <a:r>
              <a:rPr lang="ru-RU" dirty="0" err="1" smtClean="0"/>
              <a:t>надштрековых</a:t>
            </a:r>
            <a:r>
              <a:rPr lang="ru-RU" dirty="0" smtClean="0"/>
              <a:t>) 8-10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При скреперной доставке руды подготовительные работы включают проведение скреперного и вентиляционного штреков, блоковых восстающих и рудоспуска. На­резка - проведение подэтажных штреков, выпускных выработок дни­ща (дучек, </a:t>
            </a:r>
            <a:r>
              <a:rPr lang="ru-RU" dirty="0" err="1" smtClean="0"/>
              <a:t>разворонок</a:t>
            </a:r>
            <a:r>
              <a:rPr lang="ru-RU" dirty="0" smtClean="0"/>
              <a:t> дучек), отрезного восстающего.</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Бурение веерных комплектов скважин произ­водят станками ударно-вращательного действия. Отбитая руда под действием собственного веса поступает в выпускные выработки днища, затем скреперной лебедкой доставляют до блокового рудос­пуска. Управление кровлей осуществляют регулярно оставляемыми междукамерными целиками.</a:t>
            </a:r>
            <a:endParaRPr lang="ru-RU" b="1" dirty="0" smtClean="0">
              <a:effectLst>
                <a:outerShdw blurRad="50800" dist="38100" algn="tr" rotWithShape="0">
                  <a:prstClr val="black">
                    <a:alpha val="40000"/>
                  </a:prstClr>
                </a:outerShdw>
              </a:effectLst>
            </a:endParaRPr>
          </a:p>
          <a:p>
            <a:pPr>
              <a:defRPr/>
            </a:pPr>
            <a:endParaRPr lang="ru-RU" dirty="0"/>
          </a:p>
        </p:txBody>
      </p:sp>
      <p:sp>
        <p:nvSpPr>
          <p:cNvPr id="57348" name="Номер слайда 3"/>
          <p:cNvSpPr>
            <a:spLocks noGrp="1"/>
          </p:cNvSpPr>
          <p:nvPr>
            <p:ph type="sldNum" sz="quarter" idx="5"/>
          </p:nvPr>
        </p:nvSpPr>
        <p:spPr>
          <a:noFill/>
        </p:spPr>
        <p:txBody>
          <a:bodyPr/>
          <a:lstStyle/>
          <a:p>
            <a:fld id="{AF5A2F5D-232C-4123-96F0-2EFACD45EED5}" type="slidenum">
              <a:rPr lang="ru-RU" smtClean="0"/>
              <a:pPr/>
              <a:t>7</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00BE209-1C13-4B87-99FC-14D2C932C4A0}" type="slidenum">
              <a:rPr lang="ru-RU" smtClean="0"/>
              <a:pPr/>
              <a:t>8</a:t>
            </a:fld>
            <a:endParaRPr lang="ru-RU"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ru-RU" sz="1000" b="1" i="1" smtClean="0"/>
              <a:t>Вариант системы с применением самоходного оборудования.</a:t>
            </a:r>
            <a:endParaRPr lang="ru-RU" sz="1000" u="sng" smtClean="0"/>
          </a:p>
          <a:p>
            <a:pPr eaLnBrk="1" hangingPunct="1"/>
            <a:r>
              <a:rPr lang="ru-RU" sz="1000" u="sng" smtClean="0"/>
              <a:t>Условия применения</a:t>
            </a:r>
            <a:r>
              <a:rPr lang="ru-RU" sz="1000" smtClean="0"/>
              <a:t>. Систему применяют при отработке крутопадающих рудных залежей (более 550) средней мощностью до 15-20 м с устойчивыми вмещающими породами (рисунок 4.2).</a:t>
            </a:r>
            <a:endParaRPr lang="ru-RU" sz="1000" u="sng" smtClean="0"/>
          </a:p>
          <a:p>
            <a:pPr eaLnBrk="1" hangingPunct="1"/>
            <a:r>
              <a:rPr lang="ru-RU" sz="1000" u="sng" smtClean="0"/>
              <a:t>Параметры системы</a:t>
            </a:r>
            <a:r>
              <a:rPr lang="ru-RU" sz="1000" smtClean="0"/>
              <a:t>. Высота блока (этажа) 60-80 м, длина блока 120-140 м, высота подэтажа 15-20 м, ширина междукамерных целиков 10-20 м.</a:t>
            </a:r>
            <a:endParaRPr lang="ru-RU" sz="1000" u="sng" smtClean="0"/>
          </a:p>
          <a:p>
            <a:pPr eaLnBrk="1" hangingPunct="1"/>
            <a:r>
              <a:rPr lang="ru-RU" sz="1000" u="sng" smtClean="0"/>
              <a:t>Подготовительно-нарезные работы</a:t>
            </a:r>
            <a:r>
              <a:rPr lang="ru-RU" sz="1000" smtClean="0"/>
              <a:t>. При применении самоходного оборудования подготовительные работы включают проведение доставочного и вентиляционного штреков, наклонного съезда для доста­вки самоходной техники на подэтажи, блоковых восстающих. Нарезка включает проходку из доставочного штрека ортов-заездов к рудному телу, подэтажных штреков, отрезного восстающего.</a:t>
            </a:r>
            <a:endParaRPr lang="ru-RU" sz="1000" u="sng" smtClean="0"/>
          </a:p>
          <a:p>
            <a:pPr eaLnBrk="1" hangingPunct="1"/>
            <a:r>
              <a:rPr lang="ru-RU" sz="1000" u="sng" smtClean="0"/>
              <a:t>Очистная выемка</a:t>
            </a:r>
            <a:r>
              <a:rPr lang="ru-RU" sz="1000" smtClean="0"/>
              <a:t>. Очистные работы начинают с расширения отрезного восстающего в отрезную щель на границе камеры с междука­мерным целиком. Бурение глубоких скважин осуществляют с помощью самоходных буровых машин из подэтажных штреков. Отбитая руда под действием собственного веса поступает на подошву погрузочного заезда, где самоходными погрузочно-доставочными машинами достав­ляют до блокового или капитального рудоспуска. Выработанное пространство поддерживают временными (на период отработки) или оставленными на длительный срок междукамерными целиками.</a:t>
            </a:r>
          </a:p>
          <a:p>
            <a:pPr eaLnBrk="1" hangingPunct="1"/>
            <a:r>
              <a:rPr lang="ru-RU" sz="1000" u="sng" smtClean="0"/>
              <a:t>Технико-экономические показатели</a:t>
            </a:r>
            <a:r>
              <a:rPr lang="ru-RU" sz="1000" smtClean="0"/>
              <a:t>: потери руды 16-18% и более, разубоживание 8-10%; производительность труда забойного рабочего 60-80 т/смену; объем подготовительно-нарезных выработок на 1000 т руды - 12-14  м; удельный расход ВВ на отбойку 0,350-0,450 кг/т.</a:t>
            </a:r>
          </a:p>
          <a:p>
            <a:pPr eaLnBrk="1" hangingPunct="1"/>
            <a:r>
              <a:rPr lang="ru-RU" sz="1000" smtClean="0"/>
              <a:t>Достоинства и недостатки аналогичны предыдущему варианту системы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dirty="0" smtClean="0"/>
              <a:t>Этажно-камерная система разработки является дальнейшим развитием системы подэтажных штреков и отличается от нее тем, что отбойку руды производят без разделения камеры на подэтажи на всю ее высоту вертикальными или горизонтальными комплектами скважин. При этом этаж разбивают на блоки, каждый из которых включает камеру, междукамерные и междуэтажные целики (рисунок 4.11).</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Систему применяют для разработки кру­топадающих (70-90</a:t>
            </a:r>
            <a:r>
              <a:rPr lang="ru-RU" baseline="30000" dirty="0" smtClean="0"/>
              <a:t>0</a:t>
            </a:r>
            <a:r>
              <a:rPr lang="ru-RU" dirty="0" smtClean="0"/>
              <a:t>) мощных рудных тел с относительно невысоким содержанием полезного компонента в руде при устойчивом рудном массиве и вмещающих породах.</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1-выпускные выработки днища; 2-буровой орт; 3-скреперный орт; 4-ка­мера; 5-отрезной восстающий; 6-вентиляционный штрек; 7-полевой штрек для буровых работ; 8-материально-ходовой вос­стающий; 9-полевой откаточный штрек</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4.11 - Этажно-камерная система разработки</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Параметры</a:t>
            </a:r>
            <a:r>
              <a:rPr lang="ru-RU" dirty="0" smtClean="0"/>
              <a:t>. Высота этажа (блока) 60-80 м. Ширина камер при разработке по простиранию составляет 30-60 м (размер определяет­ся устойчивостью боковых пород). Ширина междукамерных целиков составляет 8-15 м, высота днищ - 10-14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i="1" dirty="0" smtClean="0"/>
              <a:t>.</a:t>
            </a:r>
            <a:r>
              <a:rPr lang="ru-RU" dirty="0" smtClean="0"/>
              <a:t> Подготовка включает про­ведение полевого откаточного и вентиляционного штреков, а также полевого штрека для буровых работ и материально-ходового восста­ющего. Нарезка состоит в проходке верхнего и нижнего буровых ор­тов, скреперного орта, выпускных выработок днища и отрезного восстающего.</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Очистные работы начинают с расширения от­резного восстающего в отрезную щель на всю ширину камеры. Руду в камере отбивают веерным комплектом восходящих и нисходящих сква­жин на отрезную щель. Отбитая руда под действием собственного веса через выпускные выработки попадает на почву скреперного ор­та, откуда скреперной лебедкой доставляют к откаточному штреку и через полок грузят в вагонетки. Выработанное пространство под­держивается междукамерными и междуэтажными целиками.</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15-20%; разубоживание руды 8-10%; производительность забойного рабочего 50-60 т/смену; удельный объем подготовительно-нарезных вырабо­ток на 1000 т руды составляет 10-12 м; удельный расход на отбойку - 0,350-0,450 кг/т.</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высокая производительность камеры; низкая се­бестоимость очистной выемки; повышение безопасности работ.</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значительные потери и разубоживание руды; трудность соблюдения проектных размеров междукамерных целиков, так как скважины в результате искривления нередко входят в кон­тур целика и при взрыве нарушаются; повышенный выход негабарита, также связанный с отклонением скважин от заданного направления.</a:t>
            </a:r>
            <a:endParaRPr lang="ru-RU" b="1" dirty="0" smtClean="0">
              <a:effectLst>
                <a:outerShdw blurRad="50800" dist="38100" algn="tr" rotWithShape="0">
                  <a:prstClr val="black">
                    <a:alpha val="40000"/>
                  </a:prstClr>
                </a:outerShdw>
              </a:effectLst>
            </a:endParaRPr>
          </a:p>
          <a:p>
            <a:pPr>
              <a:defRPr/>
            </a:pPr>
            <a:endParaRPr lang="ru-RU" dirty="0"/>
          </a:p>
        </p:txBody>
      </p:sp>
      <p:sp>
        <p:nvSpPr>
          <p:cNvPr id="59396" name="Номер слайда 3"/>
          <p:cNvSpPr>
            <a:spLocks noGrp="1"/>
          </p:cNvSpPr>
          <p:nvPr>
            <p:ph type="sldNum" sz="quarter" idx="5"/>
          </p:nvPr>
        </p:nvSpPr>
        <p:spPr>
          <a:noFill/>
        </p:spPr>
        <p:txBody>
          <a:bodyPr/>
          <a:lstStyle/>
          <a:p>
            <a:fld id="{DF62A28E-E87C-4D06-9CFE-E83C35CFDC45}" type="slidenum">
              <a:rPr lang="ru-RU" smtClean="0"/>
              <a:pPr/>
              <a:t>9</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88" y="142875"/>
            <a:ext cx="8215312" cy="725488"/>
          </a:xfrm>
        </p:spPr>
        <p:txBody>
          <a:bodyPr/>
          <a:lstStyle/>
          <a:p>
            <a:pPr>
              <a:defRPr/>
            </a:pPr>
            <a:r>
              <a:rPr lang="ru-RU" sz="1800" b="1" dirty="0" smtClean="0">
                <a:solidFill>
                  <a:schemeClr val="accent1">
                    <a:lumMod val="50000"/>
                  </a:schemeClr>
                </a:solidFill>
              </a:rPr>
              <a:t>Сплошная система разработки горизонтальных и пологих залежей</a:t>
            </a:r>
            <a:endParaRPr lang="ru-RU" sz="1800" dirty="0">
              <a:solidFill>
                <a:schemeClr val="accent1">
                  <a:lumMod val="50000"/>
                </a:schemeClr>
              </a:solidFill>
            </a:endParaRPr>
          </a:p>
        </p:txBody>
      </p:sp>
      <p:pic>
        <p:nvPicPr>
          <p:cNvPr id="15363" name="Picture 4" descr="L2"/>
          <p:cNvPicPr>
            <a:picLocks noChangeAspect="1" noChangeArrowheads="1"/>
          </p:cNvPicPr>
          <p:nvPr/>
        </p:nvPicPr>
        <p:blipFill>
          <a:blip r:embed="rId2" cstate="print"/>
          <a:srcRect/>
          <a:stretch>
            <a:fillRect/>
          </a:stretch>
        </p:blipFill>
        <p:spPr bwMode="auto">
          <a:xfrm>
            <a:off x="0" y="0"/>
            <a:ext cx="928688" cy="692150"/>
          </a:xfrm>
          <a:prstGeom prst="rect">
            <a:avLst/>
          </a:prstGeom>
          <a:noFill/>
          <a:ln w="9525">
            <a:noFill/>
            <a:miter lim="800000"/>
            <a:headEnd/>
            <a:tailEnd/>
          </a:ln>
        </p:spPr>
      </p:pic>
      <p:pic>
        <p:nvPicPr>
          <p:cNvPr id="15364" name="Picture 2"/>
          <p:cNvPicPr>
            <a:picLocks noChangeAspect="1" noChangeArrowheads="1"/>
          </p:cNvPicPr>
          <p:nvPr/>
        </p:nvPicPr>
        <p:blipFill>
          <a:blip r:embed="rId3" cstate="print">
            <a:clrChange>
              <a:clrFrom>
                <a:srgbClr val="FFFCFF"/>
              </a:clrFrom>
              <a:clrTo>
                <a:srgbClr val="FFFCFF">
                  <a:alpha val="0"/>
                </a:srgbClr>
              </a:clrTo>
            </a:clrChange>
            <a:lum bright="-12000" contrast="36000"/>
          </a:blip>
          <a:srcRect/>
          <a:stretch>
            <a:fillRect/>
          </a:stretch>
        </p:blipFill>
        <p:spPr bwMode="auto">
          <a:xfrm>
            <a:off x="0" y="642938"/>
            <a:ext cx="3500438" cy="4000500"/>
          </a:xfrm>
          <a:prstGeom prst="rect">
            <a:avLst/>
          </a:prstGeom>
          <a:noFill/>
          <a:ln w="9525">
            <a:noFill/>
            <a:miter lim="800000"/>
            <a:headEnd/>
            <a:tailEnd/>
          </a:ln>
        </p:spPr>
      </p:pic>
      <p:sp>
        <p:nvSpPr>
          <p:cNvPr id="6" name="TextBox 5"/>
          <p:cNvSpPr txBox="1"/>
          <p:nvPr/>
        </p:nvSpPr>
        <p:spPr>
          <a:xfrm>
            <a:off x="0" y="4714875"/>
            <a:ext cx="3429000" cy="738188"/>
          </a:xfrm>
          <a:prstGeom prst="rect">
            <a:avLst/>
          </a:prstGeom>
          <a:noFill/>
        </p:spPr>
        <p:txBody>
          <a:bodyPr>
            <a:spAutoFit/>
          </a:bodyPr>
          <a:lstStyle/>
          <a:p>
            <a:pPr>
              <a:defRPr/>
            </a:pPr>
            <a:r>
              <a:rPr lang="ru-RU" sz="1400" dirty="0"/>
              <a:t>1-ствол шахты;    2-опорные целики; </a:t>
            </a:r>
          </a:p>
          <a:p>
            <a:pPr>
              <a:defRPr/>
            </a:pPr>
            <a:r>
              <a:rPr lang="ru-RU" sz="1400" dirty="0"/>
              <a:t>3-почвоуступный забой</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5366" name="TextBox 6"/>
          <p:cNvSpPr txBox="1">
            <a:spLocks noChangeArrowheads="1"/>
          </p:cNvSpPr>
          <p:nvPr/>
        </p:nvSpPr>
        <p:spPr bwMode="auto">
          <a:xfrm>
            <a:off x="3643313" y="714375"/>
            <a:ext cx="5286375" cy="738188"/>
          </a:xfrm>
          <a:prstGeom prst="rect">
            <a:avLst/>
          </a:prstGeom>
          <a:noFill/>
          <a:ln w="9525">
            <a:noFill/>
            <a:miter lim="800000"/>
            <a:headEnd/>
            <a:tailEnd/>
          </a:ln>
        </p:spPr>
        <p:txBody>
          <a:bodyPr>
            <a:spAutoFit/>
          </a:bodyPr>
          <a:lstStyle/>
          <a:p>
            <a:r>
              <a:rPr lang="ru-RU" sz="1400">
                <a:solidFill>
                  <a:schemeClr val="accent2"/>
                </a:solidFill>
              </a:rPr>
              <a:t>Систему применяют при отработке горизонтальных и весьма пологих залежей (6-10</a:t>
            </a:r>
            <a:r>
              <a:rPr lang="ru-RU" sz="1400" baseline="30000">
                <a:solidFill>
                  <a:schemeClr val="accent2"/>
                </a:solidFill>
              </a:rPr>
              <a:t>0</a:t>
            </a:r>
            <a:r>
              <a:rPr lang="ru-RU" sz="1400">
                <a:solidFill>
                  <a:schemeClr val="accent2"/>
                </a:solidFill>
              </a:rPr>
              <a:t>) с устойчивой кровлей и со средним содержанием полезного компонента в руде </a:t>
            </a:r>
          </a:p>
        </p:txBody>
      </p:sp>
      <p:sp>
        <p:nvSpPr>
          <p:cNvPr id="8" name="TextBox 7"/>
          <p:cNvSpPr txBox="1"/>
          <p:nvPr/>
        </p:nvSpPr>
        <p:spPr>
          <a:xfrm>
            <a:off x="3929063" y="1428750"/>
            <a:ext cx="5214937" cy="2246313"/>
          </a:xfrm>
          <a:prstGeom prst="rect">
            <a:avLst/>
          </a:prstGeom>
          <a:noFill/>
        </p:spPr>
        <p:txBody>
          <a:bodyPr>
            <a:spAutoFit/>
          </a:bodyPr>
          <a:lstStyle/>
          <a:p>
            <a:pPr>
              <a:defRPr/>
            </a:pPr>
            <a:r>
              <a:rPr lang="ru-RU" sz="1400" dirty="0">
                <a:solidFill>
                  <a:srgbClr val="990000"/>
                </a:solidFill>
              </a:rPr>
              <a:t>                                 Параметры: </a:t>
            </a:r>
          </a:p>
          <a:p>
            <a:pPr>
              <a:defRPr/>
            </a:pPr>
            <a:r>
              <a:rPr lang="ru-RU" sz="1400" dirty="0">
                <a:solidFill>
                  <a:schemeClr val="accent2"/>
                </a:solidFill>
              </a:rPr>
              <a:t>Зависят от характеристики рудной залежи, но ее длина не должна превышать 250-300 м. Размеры целиков и расстояния между ними зависят от физико-механических свойств руд и вмещающих пород, а также площади месторождения и глубины разработки. Целики чаще всего оставляют на участках рудной залежи с пустым включением пород или на участках бедных руд. При круглой форме целиков диаметром 3-18 м, расстояние между ними от 3 до 30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3786188" y="3429000"/>
            <a:ext cx="5357812" cy="2246313"/>
          </a:xfrm>
          <a:prstGeom prst="rect">
            <a:avLst/>
          </a:prstGeom>
          <a:noFill/>
        </p:spPr>
        <p:txBody>
          <a:bodyPr>
            <a:spAutoFit/>
          </a:bodyPr>
          <a:lstStyle/>
          <a:p>
            <a:pPr>
              <a:defRPr/>
            </a:pPr>
            <a:r>
              <a:rPr lang="ru-RU" sz="1400" u="sng" dirty="0">
                <a:solidFill>
                  <a:srgbClr val="990000"/>
                </a:solidFill>
              </a:rPr>
              <a:t>Технико-экономические показатели</a:t>
            </a:r>
            <a:r>
              <a:rPr lang="ru-RU" sz="1400" dirty="0">
                <a:solidFill>
                  <a:srgbClr val="990000"/>
                </a:solidFill>
              </a:rPr>
              <a:t>: </a:t>
            </a:r>
          </a:p>
          <a:p>
            <a:pPr>
              <a:defRPr/>
            </a:pPr>
            <a:r>
              <a:rPr lang="ru-RU" sz="1400" dirty="0">
                <a:solidFill>
                  <a:schemeClr val="accent2"/>
                </a:solidFill>
              </a:rPr>
              <a:t>Потери руды - 15-30% и более; </a:t>
            </a:r>
          </a:p>
          <a:p>
            <a:pPr>
              <a:defRPr/>
            </a:pPr>
            <a:r>
              <a:rPr lang="ru-RU" sz="1400" dirty="0">
                <a:solidFill>
                  <a:schemeClr val="accent2"/>
                </a:solidFill>
              </a:rPr>
              <a:t>Разубоживание - 5-6%; </a:t>
            </a:r>
          </a:p>
          <a:p>
            <a:pPr>
              <a:defRPr/>
            </a:pPr>
            <a:r>
              <a:rPr lang="ru-RU" sz="1400" dirty="0">
                <a:solidFill>
                  <a:schemeClr val="accent2"/>
                </a:solidFill>
              </a:rPr>
              <a:t>Производительность труда забойного рабочего с использованием переносного оборудования - 15-25 т/смену, </a:t>
            </a:r>
          </a:p>
          <a:p>
            <a:pPr>
              <a:defRPr/>
            </a:pPr>
            <a:r>
              <a:rPr lang="ru-RU" sz="1400" dirty="0">
                <a:solidFill>
                  <a:schemeClr val="accent2"/>
                </a:solidFill>
              </a:rPr>
              <a:t>При вариантах с самоходным оборудованием - 80-120 т/смену; Расход подготовительно-нарезных выработок на 1000 т руды - 0,5-1,0 м; удельный расход ВВ - 0,350-0,500 кг/т.</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t> </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357188" y="5473700"/>
            <a:ext cx="8429625" cy="1384300"/>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6"/>
                </a:solidFill>
              </a:rPr>
              <a:t>высокая производительность труда забойных рабочих; незначительный объем подготовительно-нарезных работ; благоприятные условия для механизации очистных работ;  удовлетворительные условия проветривания; низкая себестоимость добычи.</a:t>
            </a:r>
            <a:endParaRPr lang="ru-RU" sz="1400" dirty="0">
              <a:solidFill>
                <a:schemeClr val="accent6"/>
              </a:solidFill>
              <a:effectLst>
                <a:outerShdw blurRad="50800" dist="38100" algn="tr" rotWithShape="0">
                  <a:prstClr val="black">
                    <a:alpha val="40000"/>
                  </a:prstClr>
                </a:outerShdw>
              </a:effectLst>
            </a:endParaRPr>
          </a:p>
          <a:p>
            <a:pPr>
              <a:defRPr/>
            </a:pPr>
            <a:r>
              <a:rPr lang="ru-RU" sz="1400" dirty="0">
                <a:solidFill>
                  <a:srgbClr val="990000"/>
                </a:solidFill>
              </a:rPr>
              <a:t>Недостатки:</a:t>
            </a:r>
            <a:r>
              <a:rPr lang="ru-RU" sz="1400" dirty="0"/>
              <a:t> </a:t>
            </a:r>
            <a:r>
              <a:rPr lang="ru-RU" sz="1400" dirty="0">
                <a:solidFill>
                  <a:schemeClr val="accent6"/>
                </a:solidFill>
              </a:rPr>
              <a:t>значительные потери руды в целиках; трудность проведения контроля за состоянием кровли при большой мощности рудной залежи.</a:t>
            </a:r>
            <a:endParaRPr lang="ru-RU" sz="1400" dirty="0">
              <a:solidFill>
                <a:schemeClr val="accent6"/>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38" y="0"/>
            <a:ext cx="7543800" cy="571500"/>
          </a:xfrm>
        </p:spPr>
        <p:txBody>
          <a:bodyPr/>
          <a:lstStyle/>
          <a:p>
            <a:pPr>
              <a:defRPr/>
            </a:pPr>
            <a:r>
              <a:rPr lang="ru-RU" sz="2000" b="1" dirty="0" smtClean="0">
                <a:solidFill>
                  <a:schemeClr val="accent1">
                    <a:lumMod val="50000"/>
                  </a:schemeClr>
                </a:solidFill>
              </a:rPr>
              <a:t>Сплошная система разработки наклонных залежей</a:t>
            </a:r>
            <a:endParaRPr lang="ru-RU" sz="2000" b="1" dirty="0">
              <a:solidFill>
                <a:schemeClr val="accent1">
                  <a:lumMod val="50000"/>
                </a:schemeClr>
              </a:solidFill>
            </a:endParaRPr>
          </a:p>
        </p:txBody>
      </p:sp>
      <p:pic>
        <p:nvPicPr>
          <p:cNvPr id="16387" name="Picture 4" descr="L2"/>
          <p:cNvPicPr>
            <a:picLocks noChangeAspect="1" noChangeArrowheads="1"/>
          </p:cNvPicPr>
          <p:nvPr/>
        </p:nvPicPr>
        <p:blipFill>
          <a:blip r:embed="rId2" cstate="print"/>
          <a:srcRect/>
          <a:stretch>
            <a:fillRect/>
          </a:stretch>
        </p:blipFill>
        <p:spPr bwMode="auto">
          <a:xfrm>
            <a:off x="0" y="0"/>
            <a:ext cx="755650" cy="563563"/>
          </a:xfrm>
          <a:prstGeom prst="rect">
            <a:avLst/>
          </a:prstGeom>
          <a:noFill/>
          <a:ln w="9525">
            <a:noFill/>
            <a:miter lim="800000"/>
            <a:headEnd/>
            <a:tailEnd/>
          </a:ln>
        </p:spPr>
      </p:pic>
      <p:pic>
        <p:nvPicPr>
          <p:cNvPr id="16388" name="Picture 2"/>
          <p:cNvPicPr>
            <a:picLocks noChangeAspect="1" noChangeArrowheads="1"/>
          </p:cNvPicPr>
          <p:nvPr/>
        </p:nvPicPr>
        <p:blipFill>
          <a:blip r:embed="rId3" cstate="print">
            <a:clrChange>
              <a:clrFrom>
                <a:srgbClr val="FFFCFF"/>
              </a:clrFrom>
              <a:clrTo>
                <a:srgbClr val="FFFCFF">
                  <a:alpha val="0"/>
                </a:srgbClr>
              </a:clrTo>
            </a:clrChange>
            <a:lum bright="-12000" contrast="30000"/>
          </a:blip>
          <a:srcRect/>
          <a:stretch>
            <a:fillRect/>
          </a:stretch>
        </p:blipFill>
        <p:spPr bwMode="auto">
          <a:xfrm>
            <a:off x="0" y="642938"/>
            <a:ext cx="3071813" cy="4306887"/>
          </a:xfrm>
          <a:prstGeom prst="rect">
            <a:avLst/>
          </a:prstGeom>
          <a:noFill/>
          <a:ln w="9525">
            <a:noFill/>
            <a:miter lim="800000"/>
            <a:headEnd/>
            <a:tailEnd/>
          </a:ln>
        </p:spPr>
      </p:pic>
      <p:sp>
        <p:nvSpPr>
          <p:cNvPr id="6" name="TextBox 5"/>
          <p:cNvSpPr txBox="1"/>
          <p:nvPr/>
        </p:nvSpPr>
        <p:spPr>
          <a:xfrm>
            <a:off x="0" y="5072063"/>
            <a:ext cx="4143375" cy="1384300"/>
          </a:xfrm>
          <a:prstGeom prst="rect">
            <a:avLst/>
          </a:prstGeom>
          <a:noFill/>
        </p:spPr>
        <p:txBody>
          <a:bodyPr>
            <a:spAutoFit/>
          </a:bodyPr>
          <a:lstStyle/>
          <a:p>
            <a:pPr>
              <a:defRPr/>
            </a:pPr>
            <a:r>
              <a:rPr lang="ru-RU" sz="1400" dirty="0"/>
              <a:t>1- скреперная лебедка; 2- ниша для лебедок;</a:t>
            </a:r>
          </a:p>
          <a:p>
            <a:pPr>
              <a:defRPr/>
            </a:pPr>
            <a:r>
              <a:rPr lang="ru-RU" sz="1400" dirty="0"/>
              <a:t> 3-надштрековый целик; 4- отрезной восстающий; 5-целик; 6- откаточный штрек верхнего горизонта;  8- стойки; 9- костровая крепь; 10- сбойка; 11- откаточный штрек</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6390" name="TextBox 6"/>
          <p:cNvSpPr txBox="1">
            <a:spLocks noChangeArrowheads="1"/>
          </p:cNvSpPr>
          <p:nvPr/>
        </p:nvSpPr>
        <p:spPr bwMode="auto">
          <a:xfrm>
            <a:off x="3357563" y="714375"/>
            <a:ext cx="5357812" cy="738188"/>
          </a:xfrm>
          <a:prstGeom prst="rect">
            <a:avLst/>
          </a:prstGeom>
          <a:noFill/>
          <a:ln w="9525">
            <a:noFill/>
            <a:miter lim="800000"/>
            <a:headEnd/>
            <a:tailEnd/>
          </a:ln>
        </p:spPr>
        <p:txBody>
          <a:bodyPr>
            <a:spAutoFit/>
          </a:bodyPr>
          <a:lstStyle/>
          <a:p>
            <a:r>
              <a:rPr lang="ru-RU" sz="1400">
                <a:solidFill>
                  <a:schemeClr val="accent2"/>
                </a:solidFill>
              </a:rPr>
              <a:t>Система целесообразна при отработке маломощных залежей (2,5-3,0 м) с углом залегания 18-35</a:t>
            </a:r>
            <a:r>
              <a:rPr lang="ru-RU" sz="1400" baseline="30000">
                <a:solidFill>
                  <a:schemeClr val="accent2"/>
                </a:solidFill>
              </a:rPr>
              <a:t>0</a:t>
            </a:r>
            <a:r>
              <a:rPr lang="ru-RU" sz="1400">
                <a:solidFill>
                  <a:schemeClr val="accent2"/>
                </a:solidFill>
              </a:rPr>
              <a:t> с устойчивым рудным массивом и вмещающими породами</a:t>
            </a:r>
          </a:p>
        </p:txBody>
      </p:sp>
      <p:sp>
        <p:nvSpPr>
          <p:cNvPr id="8" name="TextBox 7"/>
          <p:cNvSpPr txBox="1"/>
          <p:nvPr/>
        </p:nvSpPr>
        <p:spPr>
          <a:xfrm>
            <a:off x="3500438" y="1357313"/>
            <a:ext cx="5357812" cy="1600200"/>
          </a:xfrm>
          <a:prstGeom prst="rect">
            <a:avLst/>
          </a:prstGeom>
          <a:noFill/>
        </p:spPr>
        <p:txBody>
          <a:bodyPr>
            <a:spAutoFit/>
          </a:bodyPr>
          <a:lstStyle/>
          <a:p>
            <a:pPr>
              <a:defRPr/>
            </a:pPr>
            <a:r>
              <a:rPr lang="ru-RU" sz="1400" dirty="0">
                <a:solidFill>
                  <a:srgbClr val="990000"/>
                </a:solidFill>
              </a:rPr>
              <a:t>                           Параметры системы</a:t>
            </a:r>
            <a:r>
              <a:rPr lang="ru-RU" sz="1400" dirty="0"/>
              <a:t>: </a:t>
            </a:r>
          </a:p>
          <a:p>
            <a:pPr>
              <a:defRPr/>
            </a:pPr>
            <a:r>
              <a:rPr lang="ru-RU" sz="1400" dirty="0">
                <a:solidFill>
                  <a:schemeClr val="accent2"/>
                </a:solidFill>
              </a:rPr>
              <a:t>Высота этажа колеблется в пределах 30-50 м. Наклонная длина выемки может быть значительной и зависит от высоты этажа. Размеры целиков определяются нагрузками со стороны вышележащих пород, а расстояние между ними выбирают в зависимости от устойчивости пролетов кровли.</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3214688" y="2643188"/>
            <a:ext cx="5929312" cy="16002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t>Потери  руды                                                                         -          5-10%; </a:t>
            </a:r>
          </a:p>
          <a:p>
            <a:pPr>
              <a:defRPr/>
            </a:pPr>
            <a:r>
              <a:rPr lang="ru-RU" sz="1400" dirty="0"/>
              <a:t>Разубоживание руды                                                            -         5-6%; </a:t>
            </a:r>
          </a:p>
          <a:p>
            <a:pPr>
              <a:defRPr/>
            </a:pPr>
            <a:r>
              <a:rPr lang="ru-RU" sz="1400" dirty="0"/>
              <a:t>Производительность труда забойного рабочего -                10-12 т/смену; Удельный расход  ГПР + НАР   на 1000 т руды               -     1 - 2 м.                                            </a:t>
            </a:r>
          </a:p>
          <a:p>
            <a:pPr>
              <a:defRPr/>
            </a:pPr>
            <a:r>
              <a:rPr lang="ru-RU" sz="1400" dirty="0"/>
              <a:t> Удельный расход ВВ                                                           - 0,450-0,600 кг/т.</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4429125" y="4429125"/>
            <a:ext cx="4286250" cy="1600200"/>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малые потери и разубоживание руды; незначительный объем подготовительно-нарезных выработок.</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ограниченные условия для механизации очистных работ; низкая производительность труда.</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63" y="0"/>
            <a:ext cx="8072437" cy="857250"/>
          </a:xfrm>
        </p:spPr>
        <p:txBody>
          <a:bodyPr/>
          <a:lstStyle/>
          <a:p>
            <a:pPr>
              <a:defRPr/>
            </a:pPr>
            <a:r>
              <a:rPr lang="ru-RU" sz="2000" b="1" dirty="0" smtClean="0">
                <a:solidFill>
                  <a:srgbClr val="009999"/>
                </a:solidFill>
              </a:rPr>
              <a:t>Камерно-столбовая система разработки горизонтальных       и</a:t>
            </a:r>
            <a:r>
              <a:rPr lang="ru-RU" sz="2000" b="1" i="1" dirty="0" smtClean="0">
                <a:solidFill>
                  <a:srgbClr val="009999"/>
                </a:solidFill>
              </a:rPr>
              <a:t> </a:t>
            </a:r>
            <a:r>
              <a:rPr lang="ru-RU" sz="2000" b="1" dirty="0" smtClean="0">
                <a:solidFill>
                  <a:srgbClr val="009999"/>
                </a:solidFill>
              </a:rPr>
              <a:t>пологих залежей при мощности  3- 6 м</a:t>
            </a:r>
            <a:r>
              <a:rPr lang="ru-RU" sz="2000" b="1" dirty="0" smtClean="0">
                <a:effectLst>
                  <a:outerShdw blurRad="50800" dist="38100" algn="tr" rotWithShape="0">
                    <a:prstClr val="black">
                      <a:alpha val="40000"/>
                    </a:prstClr>
                  </a:outerShdw>
                </a:effectLst>
              </a:rPr>
              <a:t/>
            </a:r>
            <a:br>
              <a:rPr lang="ru-RU" sz="2000" b="1" dirty="0" smtClean="0">
                <a:effectLst>
                  <a:outerShdw blurRad="50800" dist="38100" algn="tr" rotWithShape="0">
                    <a:prstClr val="black">
                      <a:alpha val="40000"/>
                    </a:prstClr>
                  </a:outerShdw>
                </a:effectLst>
              </a:rPr>
            </a:br>
            <a:endParaRPr lang="ru-RU" sz="2000" b="1" dirty="0">
              <a:solidFill>
                <a:srgbClr val="009999"/>
              </a:solidFill>
            </a:endParaRPr>
          </a:p>
        </p:txBody>
      </p:sp>
      <p:pic>
        <p:nvPicPr>
          <p:cNvPr id="17411"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17412" name="Picture 2"/>
          <p:cNvPicPr>
            <a:picLocks noChangeAspect="1" noChangeArrowheads="1"/>
          </p:cNvPicPr>
          <p:nvPr/>
        </p:nvPicPr>
        <p:blipFill>
          <a:blip r:embed="rId4" cstate="print">
            <a:clrChange>
              <a:clrFrom>
                <a:srgbClr val="FFFCFF"/>
              </a:clrFrom>
              <a:clrTo>
                <a:srgbClr val="FFFCFF">
                  <a:alpha val="0"/>
                </a:srgbClr>
              </a:clrTo>
            </a:clrChange>
            <a:lum bright="-12000" contrast="30000"/>
          </a:blip>
          <a:srcRect/>
          <a:stretch>
            <a:fillRect/>
          </a:stretch>
        </p:blipFill>
        <p:spPr bwMode="auto">
          <a:xfrm>
            <a:off x="0" y="500063"/>
            <a:ext cx="4114800" cy="4643437"/>
          </a:xfrm>
          <a:prstGeom prst="rect">
            <a:avLst/>
          </a:prstGeom>
          <a:noFill/>
          <a:ln w="9525">
            <a:noFill/>
            <a:miter lim="800000"/>
            <a:headEnd/>
            <a:tailEnd/>
          </a:ln>
        </p:spPr>
      </p:pic>
      <p:sp>
        <p:nvSpPr>
          <p:cNvPr id="6" name="TextBox 5"/>
          <p:cNvSpPr txBox="1"/>
          <p:nvPr/>
        </p:nvSpPr>
        <p:spPr>
          <a:xfrm>
            <a:off x="0" y="5286375"/>
            <a:ext cx="4643438" cy="1169988"/>
          </a:xfrm>
          <a:prstGeom prst="rect">
            <a:avLst/>
          </a:prstGeom>
          <a:noFill/>
        </p:spPr>
        <p:txBody>
          <a:bodyPr>
            <a:spAutoFit/>
          </a:bodyPr>
          <a:lstStyle/>
          <a:p>
            <a:pPr>
              <a:defRPr/>
            </a:pPr>
            <a:r>
              <a:rPr lang="ru-RU" sz="1400" dirty="0"/>
              <a:t>1- панельный штрек; 4- ось барьерного целика; </a:t>
            </a:r>
          </a:p>
          <a:p>
            <a:pPr>
              <a:defRPr/>
            </a:pPr>
            <a:r>
              <a:rPr lang="ru-RU" sz="1400" dirty="0"/>
              <a:t> 5- самоходная буровая установка; 6-  ПДМ; </a:t>
            </a:r>
          </a:p>
          <a:p>
            <a:pPr>
              <a:defRPr/>
            </a:pPr>
            <a:r>
              <a:rPr lang="ru-RU" sz="1400" dirty="0"/>
              <a:t>7-каретка для крепления кровли;</a:t>
            </a:r>
          </a:p>
          <a:p>
            <a:pPr>
              <a:defRPr/>
            </a:pPr>
            <a:r>
              <a:rPr lang="ru-RU" sz="1400" dirty="0"/>
              <a:t> 8- опорные целики; 9- штанговая крепь</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7414" name="TextBox 6"/>
          <p:cNvSpPr txBox="1">
            <a:spLocks noChangeArrowheads="1"/>
          </p:cNvSpPr>
          <p:nvPr/>
        </p:nvSpPr>
        <p:spPr bwMode="auto">
          <a:xfrm>
            <a:off x="4214813" y="500063"/>
            <a:ext cx="4929187" cy="954087"/>
          </a:xfrm>
          <a:prstGeom prst="rect">
            <a:avLst/>
          </a:prstGeom>
          <a:noFill/>
          <a:ln w="9525">
            <a:noFill/>
            <a:miter lim="800000"/>
            <a:headEnd/>
            <a:tailEnd/>
          </a:ln>
        </p:spPr>
        <p:txBody>
          <a:bodyPr>
            <a:spAutoFit/>
          </a:bodyPr>
          <a:lstStyle/>
          <a:p>
            <a:r>
              <a:rPr lang="ru-RU" sz="1400">
                <a:solidFill>
                  <a:schemeClr val="accent2"/>
                </a:solidFill>
              </a:rPr>
              <a:t>Системы применяют при отработке горизонтальных и весьма пологих залежей (0-12</a:t>
            </a:r>
            <a:r>
              <a:rPr lang="ru-RU" sz="1400" baseline="30000">
                <a:solidFill>
                  <a:schemeClr val="accent2"/>
                </a:solidFill>
              </a:rPr>
              <a:t>0</a:t>
            </a:r>
            <a:r>
              <a:rPr lang="ru-RU" sz="1400">
                <a:solidFill>
                  <a:schemeClr val="accent2"/>
                </a:solidFill>
              </a:rPr>
              <a:t>) с мощностью рудного тела 3-8 м средней и ниже средней ценности руды. Рудный массив и породы кровли должны быть устойчивыми.</a:t>
            </a:r>
          </a:p>
        </p:txBody>
      </p:sp>
      <p:sp>
        <p:nvSpPr>
          <p:cNvPr id="8" name="TextBox 7"/>
          <p:cNvSpPr txBox="1"/>
          <p:nvPr/>
        </p:nvSpPr>
        <p:spPr>
          <a:xfrm>
            <a:off x="4143375" y="1357313"/>
            <a:ext cx="5000625" cy="2032000"/>
          </a:xfrm>
          <a:prstGeom prst="rect">
            <a:avLst/>
          </a:prstGeom>
          <a:noFill/>
        </p:spPr>
        <p:txBody>
          <a:bodyPr>
            <a:spAutoFit/>
          </a:bodyPr>
          <a:lstStyle/>
          <a:p>
            <a:pPr>
              <a:defRPr/>
            </a:pPr>
            <a:r>
              <a:rPr lang="ru-RU" sz="1400" dirty="0">
                <a:solidFill>
                  <a:srgbClr val="990000"/>
                </a:solidFill>
              </a:rPr>
              <a:t>                    Параметры системы. </a:t>
            </a:r>
          </a:p>
          <a:p>
            <a:pPr>
              <a:defRPr/>
            </a:pPr>
            <a:r>
              <a:rPr lang="ru-RU" sz="1400" dirty="0">
                <a:solidFill>
                  <a:schemeClr val="accent2"/>
                </a:solidFill>
              </a:rPr>
              <a:t>Ширина панели составляет 100-150 м. Ширина камер 8-20 м. Длина камер зависит от устойчивости пород и способа доставки (от 100-150 до 300-400 м). Высота камеры также зависит от мощности отрабатываемой залежи (3-30 м). Размеры регулярно оставляемых целиков зависят от нагрузки вышележащих пород и в среднем составляют 5-8 м, расстояние между целиками     12-20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4071938" y="4643438"/>
            <a:ext cx="5072062" cy="2462212"/>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высокая производительность труда забойных рабочих; относительно небольшой объем ГПР + НАР; благоприятные условия для широкой механизации буровых и погрузочно-доставочных работ; низкая себестоимость добычи.</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Значительные потери руды в опорных целиках; невозможность осуществления раздельной выемки и забойной сортировки рудной массы;  трудность наблюдения за состоянием кровли выработанного пространства.</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4071938" y="3071813"/>
            <a:ext cx="5072062" cy="16002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Потери руды                                                -       15-18% и выше; </a:t>
            </a:r>
          </a:p>
          <a:p>
            <a:pPr>
              <a:defRPr/>
            </a:pPr>
            <a:r>
              <a:rPr lang="ru-RU" sz="1400" dirty="0">
                <a:solidFill>
                  <a:schemeClr val="accent2"/>
                </a:solidFill>
              </a:rPr>
              <a:t> Разубоживание руды                                 -       5-7  %: </a:t>
            </a:r>
          </a:p>
          <a:p>
            <a:pPr>
              <a:defRPr/>
            </a:pPr>
            <a:r>
              <a:rPr lang="ru-RU" sz="1400" dirty="0">
                <a:solidFill>
                  <a:schemeClr val="accent2"/>
                </a:solidFill>
              </a:rPr>
              <a:t>Производительность труда  (СХО)          -      80-100 т/смену;  </a:t>
            </a:r>
          </a:p>
          <a:p>
            <a:pPr>
              <a:defRPr/>
            </a:pPr>
            <a:r>
              <a:rPr lang="ru-RU" sz="1400" dirty="0">
                <a:solidFill>
                  <a:schemeClr val="accent2"/>
                </a:solidFill>
              </a:rPr>
              <a:t>Расход  ГПР + НАР на 1000 т руды          -      6-8 м;</a:t>
            </a:r>
          </a:p>
          <a:p>
            <a:pPr>
              <a:defRPr/>
            </a:pPr>
            <a:r>
              <a:rPr lang="ru-RU" sz="1400" dirty="0">
                <a:solidFill>
                  <a:schemeClr val="accent2"/>
                </a:solidFill>
              </a:rPr>
              <a:t>Удельный расход ВВ                                   -      0,350-0,500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0" y="142875"/>
            <a:ext cx="7258050" cy="785813"/>
          </a:xfrm>
        </p:spPr>
        <p:txBody>
          <a:bodyPr/>
          <a:lstStyle/>
          <a:p>
            <a:pPr>
              <a:defRPr/>
            </a:pPr>
            <a:r>
              <a:rPr lang="ru-RU" sz="2000" b="1" dirty="0" smtClean="0">
                <a:solidFill>
                  <a:schemeClr val="accent1">
                    <a:lumMod val="50000"/>
                  </a:schemeClr>
                </a:solidFill>
              </a:rPr>
              <a:t>Вариант камерно - столбовой системы разработки с уступной выемкой.</a:t>
            </a:r>
            <a:r>
              <a:rPr lang="ru-RU" sz="2000" b="1" dirty="0" smtClean="0">
                <a:solidFill>
                  <a:schemeClr val="accent1">
                    <a:lumMod val="50000"/>
                  </a:schemeClr>
                </a:solidFill>
                <a:effectLst>
                  <a:outerShdw blurRad="50800" dist="38100" algn="tr" rotWithShape="0">
                    <a:prstClr val="black">
                      <a:alpha val="40000"/>
                    </a:prstClr>
                  </a:outerShdw>
                </a:effectLst>
              </a:rPr>
              <a:t/>
            </a:r>
            <a:br>
              <a:rPr lang="ru-RU" sz="2000" b="1" dirty="0" smtClean="0">
                <a:solidFill>
                  <a:schemeClr val="accent1">
                    <a:lumMod val="50000"/>
                  </a:schemeClr>
                </a:solidFill>
                <a:effectLst>
                  <a:outerShdw blurRad="50800" dist="38100" algn="tr" rotWithShape="0">
                    <a:prstClr val="black">
                      <a:alpha val="40000"/>
                    </a:prstClr>
                  </a:outerShdw>
                </a:effectLst>
              </a:rPr>
            </a:br>
            <a:endParaRPr lang="ru-RU" sz="2000" dirty="0">
              <a:solidFill>
                <a:schemeClr val="accent1">
                  <a:lumMod val="50000"/>
                </a:schemeClr>
              </a:solidFill>
            </a:endParaRPr>
          </a:p>
        </p:txBody>
      </p:sp>
      <p:pic>
        <p:nvPicPr>
          <p:cNvPr id="18435" name="Picture 4" descr="L2"/>
          <p:cNvPicPr>
            <a:picLocks noChangeAspect="1" noChangeArrowheads="1"/>
          </p:cNvPicPr>
          <p:nvPr/>
        </p:nvPicPr>
        <p:blipFill>
          <a:blip r:embed="rId2" cstate="print"/>
          <a:srcRect/>
          <a:stretch>
            <a:fillRect/>
          </a:stretch>
        </p:blipFill>
        <p:spPr bwMode="auto">
          <a:xfrm>
            <a:off x="0" y="0"/>
            <a:ext cx="1000125" cy="746125"/>
          </a:xfrm>
          <a:prstGeom prst="rect">
            <a:avLst/>
          </a:prstGeom>
          <a:noFill/>
          <a:ln w="9525">
            <a:noFill/>
            <a:miter lim="800000"/>
            <a:headEnd/>
            <a:tailEnd/>
          </a:ln>
        </p:spPr>
      </p:pic>
      <p:pic>
        <p:nvPicPr>
          <p:cNvPr id="18436" name="Picture 2"/>
          <p:cNvPicPr>
            <a:picLocks noChangeAspect="1" noChangeArrowheads="1"/>
          </p:cNvPicPr>
          <p:nvPr/>
        </p:nvPicPr>
        <p:blipFill>
          <a:blip r:embed="rId3" cstate="print">
            <a:clrChange>
              <a:clrFrom>
                <a:srgbClr val="FFFCFF"/>
              </a:clrFrom>
              <a:clrTo>
                <a:srgbClr val="FFFCFF">
                  <a:alpha val="0"/>
                </a:srgbClr>
              </a:clrTo>
            </a:clrChange>
            <a:lum contrast="6000"/>
          </a:blip>
          <a:srcRect/>
          <a:stretch>
            <a:fillRect/>
          </a:stretch>
        </p:blipFill>
        <p:spPr bwMode="auto">
          <a:xfrm>
            <a:off x="0" y="571500"/>
            <a:ext cx="3756025" cy="4572000"/>
          </a:xfrm>
          <a:prstGeom prst="rect">
            <a:avLst/>
          </a:prstGeom>
          <a:noFill/>
          <a:ln w="9525">
            <a:noFill/>
            <a:miter lim="800000"/>
            <a:headEnd/>
            <a:tailEnd/>
          </a:ln>
        </p:spPr>
      </p:pic>
      <p:sp>
        <p:nvSpPr>
          <p:cNvPr id="8" name="TextBox 7"/>
          <p:cNvSpPr txBox="1"/>
          <p:nvPr/>
        </p:nvSpPr>
        <p:spPr>
          <a:xfrm>
            <a:off x="0" y="5143500"/>
            <a:ext cx="4572000" cy="1600200"/>
          </a:xfrm>
          <a:prstGeom prst="rect">
            <a:avLst/>
          </a:prstGeom>
          <a:noFill/>
        </p:spPr>
        <p:txBody>
          <a:bodyPr>
            <a:spAutoFit/>
          </a:bodyPr>
          <a:lstStyle/>
          <a:p>
            <a:pPr>
              <a:defRPr/>
            </a:pPr>
            <a:r>
              <a:rPr lang="ru-RU" sz="1400" dirty="0"/>
              <a:t>1- панельный целик; 2-транспортный штрек;</a:t>
            </a:r>
          </a:p>
          <a:p>
            <a:pPr>
              <a:defRPr/>
            </a:pPr>
            <a:r>
              <a:rPr lang="ru-RU" sz="1400" dirty="0"/>
              <a:t> 3-ось барьерного целика; 4-вентиляционный штрек; </a:t>
            </a:r>
          </a:p>
          <a:p>
            <a:pPr>
              <a:defRPr/>
            </a:pPr>
            <a:r>
              <a:rPr lang="ru-RU" sz="1400" dirty="0"/>
              <a:t>5-полок для осмотра и оборки кровли; </a:t>
            </a:r>
          </a:p>
          <a:p>
            <a:pPr>
              <a:defRPr/>
            </a:pPr>
            <a:r>
              <a:rPr lang="ru-RU" sz="1400" dirty="0"/>
              <a:t>6-каретка для крепления кровли; 7- экскаватор; </a:t>
            </a:r>
          </a:p>
          <a:p>
            <a:pPr>
              <a:defRPr/>
            </a:pPr>
            <a:r>
              <a:rPr lang="ru-RU" sz="1400" dirty="0"/>
              <a:t>8- автосамосвал;  9- СБУ; 10- бульдозер; </a:t>
            </a:r>
          </a:p>
          <a:p>
            <a:pPr>
              <a:defRPr/>
            </a:pPr>
            <a:r>
              <a:rPr lang="ru-RU" sz="1400" dirty="0"/>
              <a:t>11- опорные целики; 12-штанговая крепь</a:t>
            </a:r>
            <a:endParaRPr lang="ru-RU" sz="1400" dirty="0">
              <a:effectLst>
                <a:outerShdw blurRad="50800" dist="38100" algn="tr" rotWithShape="0">
                  <a:prstClr val="black">
                    <a:alpha val="40000"/>
                  </a:prstClr>
                </a:outerShdw>
              </a:effectLst>
            </a:endParaRPr>
          </a:p>
          <a:p>
            <a:pPr>
              <a:defRPr/>
            </a:pPr>
            <a:endParaRPr lang="ru-RU" sz="1400" dirty="0"/>
          </a:p>
        </p:txBody>
      </p:sp>
      <p:sp>
        <p:nvSpPr>
          <p:cNvPr id="18438" name="TextBox 8"/>
          <p:cNvSpPr txBox="1">
            <a:spLocks noChangeArrowheads="1"/>
          </p:cNvSpPr>
          <p:nvPr/>
        </p:nvSpPr>
        <p:spPr bwMode="auto">
          <a:xfrm>
            <a:off x="3643313" y="714375"/>
            <a:ext cx="5500687" cy="738188"/>
          </a:xfrm>
          <a:prstGeom prst="rect">
            <a:avLst/>
          </a:prstGeom>
          <a:noFill/>
          <a:ln w="9525">
            <a:noFill/>
            <a:miter lim="800000"/>
            <a:headEnd/>
            <a:tailEnd/>
          </a:ln>
        </p:spPr>
        <p:txBody>
          <a:bodyPr>
            <a:spAutoFit/>
          </a:bodyPr>
          <a:lstStyle/>
          <a:p>
            <a:r>
              <a:rPr lang="ru-RU" sz="1400">
                <a:solidFill>
                  <a:schemeClr val="accent2"/>
                </a:solidFill>
              </a:rPr>
              <a:t>Систему разработки применяют при отработке горизонтальных и пологих залежей (0-12</a:t>
            </a:r>
            <a:r>
              <a:rPr lang="ru-RU" sz="1400" baseline="30000">
                <a:solidFill>
                  <a:schemeClr val="accent2"/>
                </a:solidFill>
              </a:rPr>
              <a:t>0</a:t>
            </a:r>
            <a:r>
              <a:rPr lang="ru-RU" sz="1400">
                <a:solidFill>
                  <a:schemeClr val="accent2"/>
                </a:solidFill>
              </a:rPr>
              <a:t>) с мощностью рудного тела 8 -16 м и выше с устойчивым рудным массивом и кровлей</a:t>
            </a:r>
          </a:p>
        </p:txBody>
      </p:sp>
      <p:sp>
        <p:nvSpPr>
          <p:cNvPr id="10" name="TextBox 9"/>
          <p:cNvSpPr txBox="1"/>
          <p:nvPr/>
        </p:nvSpPr>
        <p:spPr>
          <a:xfrm>
            <a:off x="3714750" y="1428750"/>
            <a:ext cx="5429250" cy="1384300"/>
          </a:xfrm>
          <a:prstGeom prst="rect">
            <a:avLst/>
          </a:prstGeom>
          <a:noFill/>
        </p:spPr>
        <p:txBody>
          <a:bodyPr>
            <a:spAutoFit/>
          </a:bodyPr>
          <a:lstStyle/>
          <a:p>
            <a:pPr>
              <a:defRPr/>
            </a:pPr>
            <a:r>
              <a:rPr lang="ru-RU" sz="1400" dirty="0">
                <a:solidFill>
                  <a:srgbClr val="990000"/>
                </a:solidFill>
              </a:rPr>
              <a:t>                              Параметры системы: </a:t>
            </a:r>
          </a:p>
          <a:p>
            <a:pPr>
              <a:defRPr/>
            </a:pPr>
            <a:r>
              <a:rPr lang="ru-RU" sz="1400" dirty="0">
                <a:solidFill>
                  <a:schemeClr val="accent2"/>
                </a:solidFill>
              </a:rPr>
              <a:t>Основные параметры системы разработки аналогичны вариантам предыдущих,  лишь увеличиваются размеры панельных и опорных целиков в соответствии с высотой камер и глубиной разработки.</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2" name="TextBox 11"/>
          <p:cNvSpPr txBox="1"/>
          <p:nvPr/>
        </p:nvSpPr>
        <p:spPr>
          <a:xfrm>
            <a:off x="3786188" y="2643188"/>
            <a:ext cx="5357812" cy="16002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Потери руды                                                -       15-18% и выше; </a:t>
            </a:r>
          </a:p>
          <a:p>
            <a:pPr>
              <a:defRPr/>
            </a:pPr>
            <a:r>
              <a:rPr lang="ru-RU" sz="1400" dirty="0">
                <a:solidFill>
                  <a:schemeClr val="accent2"/>
                </a:solidFill>
              </a:rPr>
              <a:t> Разубоживание руды                                 -       5-7  %: </a:t>
            </a:r>
          </a:p>
          <a:p>
            <a:pPr>
              <a:defRPr/>
            </a:pPr>
            <a:r>
              <a:rPr lang="ru-RU" sz="1400" dirty="0">
                <a:solidFill>
                  <a:schemeClr val="accent2"/>
                </a:solidFill>
              </a:rPr>
              <a:t>Производительность труда  (СХО)          -      80-100 т/смену;  </a:t>
            </a:r>
          </a:p>
          <a:p>
            <a:pPr>
              <a:defRPr/>
            </a:pPr>
            <a:r>
              <a:rPr lang="ru-RU" sz="1400" dirty="0">
                <a:solidFill>
                  <a:schemeClr val="accent2"/>
                </a:solidFill>
              </a:rPr>
              <a:t>Расход  ГПР + НАР на 1000 т руды          -      6-8 м;</a:t>
            </a:r>
          </a:p>
          <a:p>
            <a:pPr>
              <a:defRPr/>
            </a:pPr>
            <a:r>
              <a:rPr lang="ru-RU" sz="1400" dirty="0">
                <a:solidFill>
                  <a:schemeClr val="accent2"/>
                </a:solidFill>
              </a:rPr>
              <a:t>Удельный расход ВВ                                   -      0,350-0,500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3" name="TextBox 12"/>
          <p:cNvSpPr txBox="1"/>
          <p:nvPr/>
        </p:nvSpPr>
        <p:spPr>
          <a:xfrm>
            <a:off x="4500563" y="4214813"/>
            <a:ext cx="4643437" cy="2462212"/>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высокая производительность труда забойных рабочих; относительно небольшой объем ГПР + НАР; благоприятные условия для широкой механизации буровых и погрузочно-доставочных работ; низкая себестоимость добычи.</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Значительные потери руды в опорных целиках; невозможность осуществления раздельной выемки и забойной сортировки рудной массы;  трудность наблюдения за состоянием кровли выработанного пространства.</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500" y="0"/>
            <a:ext cx="6972300" cy="714375"/>
          </a:xfrm>
        </p:spPr>
        <p:txBody>
          <a:bodyPr/>
          <a:lstStyle/>
          <a:p>
            <a:pPr>
              <a:defRPr/>
            </a:pPr>
            <a:r>
              <a:rPr lang="ru-RU" sz="2000" b="1" dirty="0" smtClean="0">
                <a:solidFill>
                  <a:schemeClr val="accent1">
                    <a:lumMod val="50000"/>
                  </a:schemeClr>
                </a:solidFill>
              </a:rPr>
              <a:t>Камерно-столбовая система разработки наклонных рудных залежей</a:t>
            </a:r>
            <a:endParaRPr lang="ru-RU" sz="2000" dirty="0">
              <a:solidFill>
                <a:schemeClr val="accent1">
                  <a:lumMod val="50000"/>
                </a:schemeClr>
              </a:solidFill>
            </a:endParaRPr>
          </a:p>
        </p:txBody>
      </p:sp>
      <p:pic>
        <p:nvPicPr>
          <p:cNvPr id="19459" name="Picture 4" descr="L2"/>
          <p:cNvPicPr>
            <a:picLocks noChangeAspect="1" noChangeArrowheads="1"/>
          </p:cNvPicPr>
          <p:nvPr/>
        </p:nvPicPr>
        <p:blipFill>
          <a:blip r:embed="rId2" cstate="print"/>
          <a:srcRect/>
          <a:stretch>
            <a:fillRect/>
          </a:stretch>
        </p:blipFill>
        <p:spPr bwMode="auto">
          <a:xfrm>
            <a:off x="0" y="0"/>
            <a:ext cx="1000125" cy="746125"/>
          </a:xfrm>
          <a:prstGeom prst="rect">
            <a:avLst/>
          </a:prstGeom>
          <a:noFill/>
          <a:ln w="9525">
            <a:noFill/>
            <a:miter lim="800000"/>
            <a:headEnd/>
            <a:tailEnd/>
          </a:ln>
        </p:spPr>
      </p:pic>
      <p:sp>
        <p:nvSpPr>
          <p:cNvPr id="19460" name="TextBox 4"/>
          <p:cNvSpPr txBox="1">
            <a:spLocks noChangeArrowheads="1"/>
          </p:cNvSpPr>
          <p:nvPr/>
        </p:nvSpPr>
        <p:spPr bwMode="auto">
          <a:xfrm>
            <a:off x="4572000" y="714375"/>
            <a:ext cx="4286250" cy="954088"/>
          </a:xfrm>
          <a:prstGeom prst="rect">
            <a:avLst/>
          </a:prstGeom>
          <a:noFill/>
          <a:ln w="9525">
            <a:noFill/>
            <a:miter lim="800000"/>
            <a:headEnd/>
            <a:tailEnd/>
          </a:ln>
        </p:spPr>
        <p:txBody>
          <a:bodyPr>
            <a:spAutoFit/>
          </a:bodyPr>
          <a:lstStyle/>
          <a:p>
            <a:r>
              <a:rPr lang="ru-RU" sz="1400">
                <a:solidFill>
                  <a:schemeClr val="accent2"/>
                </a:solidFill>
              </a:rPr>
              <a:t>Систему применяют при разработке наклонных залежей (до 35</a:t>
            </a:r>
            <a:r>
              <a:rPr lang="ru-RU" sz="1400" baseline="30000">
                <a:solidFill>
                  <a:schemeClr val="accent2"/>
                </a:solidFill>
              </a:rPr>
              <a:t>0</a:t>
            </a:r>
            <a:r>
              <a:rPr lang="ru-RU" sz="1400">
                <a:solidFill>
                  <a:schemeClr val="accent2"/>
                </a:solidFill>
              </a:rPr>
              <a:t>) с мощностью 3-6 м, с устойчивой кровлей и со средним содержанием полезного компонента в руде </a:t>
            </a:r>
          </a:p>
        </p:txBody>
      </p:sp>
      <p:pic>
        <p:nvPicPr>
          <p:cNvPr id="19461" name="Picture 2"/>
          <p:cNvPicPr>
            <a:picLocks noChangeAspect="1" noChangeArrowheads="1"/>
          </p:cNvPicPr>
          <p:nvPr/>
        </p:nvPicPr>
        <p:blipFill>
          <a:blip r:embed="rId3" cstate="print">
            <a:clrChange>
              <a:clrFrom>
                <a:srgbClr val="FFFCFF"/>
              </a:clrFrom>
              <a:clrTo>
                <a:srgbClr val="FFFCFF">
                  <a:alpha val="0"/>
                </a:srgbClr>
              </a:clrTo>
            </a:clrChange>
            <a:lum bright="-24000" contrast="48000"/>
          </a:blip>
          <a:srcRect/>
          <a:stretch>
            <a:fillRect/>
          </a:stretch>
        </p:blipFill>
        <p:spPr bwMode="auto">
          <a:xfrm>
            <a:off x="0" y="500063"/>
            <a:ext cx="4071938" cy="4879975"/>
          </a:xfrm>
          <a:prstGeom prst="rect">
            <a:avLst/>
          </a:prstGeom>
          <a:noFill/>
          <a:ln w="9525">
            <a:noFill/>
            <a:miter lim="800000"/>
            <a:headEnd/>
            <a:tailEnd/>
          </a:ln>
        </p:spPr>
      </p:pic>
      <p:sp>
        <p:nvSpPr>
          <p:cNvPr id="7" name="TextBox 6"/>
          <p:cNvSpPr txBox="1"/>
          <p:nvPr/>
        </p:nvSpPr>
        <p:spPr>
          <a:xfrm>
            <a:off x="0" y="5500688"/>
            <a:ext cx="4071938" cy="1169987"/>
          </a:xfrm>
          <a:prstGeom prst="rect">
            <a:avLst/>
          </a:prstGeom>
          <a:noFill/>
        </p:spPr>
        <p:txBody>
          <a:bodyPr>
            <a:spAutoFit/>
          </a:bodyPr>
          <a:lstStyle/>
          <a:p>
            <a:pPr>
              <a:defRPr/>
            </a:pPr>
            <a:r>
              <a:rPr lang="ru-RU" sz="1400" dirty="0"/>
              <a:t>1- откаточный штрек; 2- транспортный штрек; </a:t>
            </a:r>
          </a:p>
          <a:p>
            <a:pPr>
              <a:defRPr/>
            </a:pPr>
            <a:r>
              <a:rPr lang="ru-RU" sz="1400" dirty="0"/>
              <a:t>3- рудоспуск;  4- разгрузочный заезд;</a:t>
            </a:r>
          </a:p>
          <a:p>
            <a:pPr>
              <a:defRPr/>
            </a:pPr>
            <a:r>
              <a:rPr lang="ru-RU" sz="1400" dirty="0"/>
              <a:t> 5- опорный целик; 6-отработанные камеры;  </a:t>
            </a:r>
          </a:p>
          <a:p>
            <a:pPr>
              <a:defRPr/>
            </a:pPr>
            <a:r>
              <a:rPr lang="ru-RU" sz="1400" dirty="0"/>
              <a:t>7-  диагональный заезд</a:t>
            </a:r>
            <a:endParaRPr lang="ru-RU" sz="1400" dirty="0">
              <a:effectLst>
                <a:outerShdw blurRad="50800" dist="38100" algn="tr" rotWithShape="0">
                  <a:prstClr val="black">
                    <a:alpha val="40000"/>
                  </a:prstClr>
                </a:outerShdw>
              </a:effectLst>
            </a:endParaRPr>
          </a:p>
          <a:p>
            <a:pPr>
              <a:defRPr/>
            </a:pPr>
            <a:endParaRPr lang="ru-RU" sz="1400" dirty="0"/>
          </a:p>
        </p:txBody>
      </p:sp>
      <p:sp>
        <p:nvSpPr>
          <p:cNvPr id="8" name="TextBox 7"/>
          <p:cNvSpPr txBox="1"/>
          <p:nvPr/>
        </p:nvSpPr>
        <p:spPr>
          <a:xfrm>
            <a:off x="4429125" y="1571625"/>
            <a:ext cx="4714875" cy="1384300"/>
          </a:xfrm>
          <a:prstGeom prst="rect">
            <a:avLst/>
          </a:prstGeom>
          <a:noFill/>
        </p:spPr>
        <p:txBody>
          <a:bodyPr>
            <a:spAutoFit/>
          </a:bodyPr>
          <a:lstStyle/>
          <a:p>
            <a:pPr>
              <a:defRPr/>
            </a:pPr>
            <a:r>
              <a:rPr lang="ru-RU" sz="1400" dirty="0">
                <a:solidFill>
                  <a:srgbClr val="990000"/>
                </a:solidFill>
              </a:rPr>
              <a:t>                          Параметры системы:</a:t>
            </a:r>
          </a:p>
          <a:p>
            <a:pPr>
              <a:defRPr/>
            </a:pPr>
            <a:r>
              <a:rPr lang="ru-RU" sz="1400" dirty="0">
                <a:solidFill>
                  <a:schemeClr val="accent2"/>
                </a:solidFill>
              </a:rPr>
              <a:t>Расстояние  между наклонными заездами составляет 100-150 м, ширина очистных камер при мощности рудной залежи 6 м равна 6-8 м, диаметр столбчатых целиков - 5-6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4143375" y="2714625"/>
            <a:ext cx="5000625" cy="1643063"/>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Потери руды                                            -        20%  и более;</a:t>
            </a:r>
          </a:p>
          <a:p>
            <a:pPr>
              <a:defRPr/>
            </a:pPr>
            <a:r>
              <a:rPr lang="ru-RU" sz="1400" dirty="0">
                <a:solidFill>
                  <a:schemeClr val="accent2"/>
                </a:solidFill>
              </a:rPr>
              <a:t> Разубоживание                                       -        5-7%; </a:t>
            </a:r>
          </a:p>
          <a:p>
            <a:pPr>
              <a:defRPr/>
            </a:pPr>
            <a:r>
              <a:rPr lang="ru-RU" sz="1400" dirty="0">
                <a:solidFill>
                  <a:schemeClr val="accent2"/>
                </a:solidFill>
              </a:rPr>
              <a:t>Про - сть труда забойного рабочего    -         50-80 т/смену; </a:t>
            </a:r>
          </a:p>
          <a:p>
            <a:pPr>
              <a:defRPr/>
            </a:pPr>
            <a:r>
              <a:rPr lang="ru-RU" sz="1400" dirty="0">
                <a:solidFill>
                  <a:schemeClr val="accent2"/>
                </a:solidFill>
              </a:rPr>
              <a:t>Удельный расход ВВ                              -         0,350-0,500 кг/т; </a:t>
            </a:r>
          </a:p>
          <a:p>
            <a:pPr>
              <a:defRPr/>
            </a:pPr>
            <a:r>
              <a:rPr lang="ru-RU" sz="1400" dirty="0">
                <a:solidFill>
                  <a:schemeClr val="accent2"/>
                </a:solidFill>
              </a:rPr>
              <a:t>Удельный объем ГПР +НАР на 1000 т руды   -      8-10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4143375" y="4179888"/>
            <a:ext cx="4643438" cy="2678112"/>
          </a:xfrm>
          <a:prstGeom prst="rect">
            <a:avLst/>
          </a:prstGeom>
          <a:noFill/>
        </p:spPr>
        <p:txBody>
          <a:bodyPr>
            <a:spAutoFit/>
          </a:bodyPr>
          <a:lstStyle/>
          <a:p>
            <a:pPr>
              <a:defRPr/>
            </a:pPr>
            <a:r>
              <a:rPr lang="ru-RU" sz="1400" dirty="0">
                <a:solidFill>
                  <a:srgbClr val="990000"/>
                </a:solidFill>
              </a:rPr>
              <a:t>Достоинства:</a:t>
            </a:r>
            <a:r>
              <a:rPr lang="ru-RU" sz="1400" dirty="0">
                <a:solidFill>
                  <a:schemeClr val="accent2"/>
                </a:solidFill>
              </a:rPr>
              <a:t> высокая производительность труда забойных рабочих;   благоприятные условия для широкой механизации, буровых и погрузочно-доставочных работ;  удовлетворительные условия для проветривания.</a:t>
            </a:r>
          </a:p>
          <a:p>
            <a:pPr>
              <a:defRPr/>
            </a:pP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значительные потери руды в целиках; трудность наблюдения за состоянием кровли выработанного пространства, невозможность раздельной выемки и забойной сортировки рудной </a:t>
            </a:r>
            <a:r>
              <a:rPr lang="ru-RU" sz="1400" b="0" dirty="0">
                <a:solidFill>
                  <a:schemeClr val="accent2"/>
                </a:solidFill>
              </a:rPr>
              <a:t>массы.</a:t>
            </a:r>
            <a:endParaRPr lang="ru-RU" sz="1400" b="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75" y="0"/>
            <a:ext cx="7858125" cy="642938"/>
          </a:xfrm>
        </p:spPr>
        <p:txBody>
          <a:bodyPr/>
          <a:lstStyle/>
          <a:p>
            <a:pPr>
              <a:defRPr/>
            </a:pPr>
            <a:r>
              <a:rPr lang="ru-RU" sz="2000" b="1" dirty="0" smtClean="0">
                <a:solidFill>
                  <a:schemeClr val="accent1">
                    <a:lumMod val="50000"/>
                  </a:schemeClr>
                </a:solidFill>
              </a:rPr>
              <a:t>Система разработки с доставкой руды силой взрыва.</a:t>
            </a:r>
            <a:r>
              <a:rPr lang="ru-RU" sz="2000" b="1" dirty="0" smtClean="0">
                <a:solidFill>
                  <a:schemeClr val="accent1">
                    <a:lumMod val="50000"/>
                  </a:schemeClr>
                </a:solidFill>
                <a:effectLst>
                  <a:outerShdw blurRad="50800" dist="38100" algn="tr" rotWithShape="0">
                    <a:prstClr val="black">
                      <a:alpha val="40000"/>
                    </a:prstClr>
                  </a:outerShdw>
                </a:effectLst>
              </a:rPr>
              <a:t/>
            </a:r>
            <a:br>
              <a:rPr lang="ru-RU" sz="2000" b="1" dirty="0" smtClean="0">
                <a:solidFill>
                  <a:schemeClr val="accent1">
                    <a:lumMod val="50000"/>
                  </a:schemeClr>
                </a:solidFill>
                <a:effectLst>
                  <a:outerShdw blurRad="50800" dist="38100" algn="tr" rotWithShape="0">
                    <a:prstClr val="black">
                      <a:alpha val="40000"/>
                    </a:prstClr>
                  </a:outerShdw>
                </a:effectLst>
              </a:rPr>
            </a:br>
            <a:endParaRPr lang="ru-RU" sz="2000" dirty="0">
              <a:solidFill>
                <a:schemeClr val="accent1">
                  <a:lumMod val="50000"/>
                </a:schemeClr>
              </a:solidFill>
            </a:endParaRPr>
          </a:p>
        </p:txBody>
      </p:sp>
      <p:pic>
        <p:nvPicPr>
          <p:cNvPr id="20483" name="Picture 4" descr="L2"/>
          <p:cNvPicPr>
            <a:picLocks noChangeAspect="1" noChangeArrowheads="1"/>
          </p:cNvPicPr>
          <p:nvPr/>
        </p:nvPicPr>
        <p:blipFill>
          <a:blip r:embed="rId3" cstate="print"/>
          <a:srcRect/>
          <a:stretch>
            <a:fillRect/>
          </a:stretch>
        </p:blipFill>
        <p:spPr bwMode="auto">
          <a:xfrm>
            <a:off x="0" y="0"/>
            <a:ext cx="1054100" cy="785813"/>
          </a:xfrm>
          <a:prstGeom prst="rect">
            <a:avLst/>
          </a:prstGeom>
          <a:noFill/>
          <a:ln w="9525">
            <a:noFill/>
            <a:miter lim="800000"/>
            <a:headEnd/>
            <a:tailEnd/>
          </a:ln>
        </p:spPr>
      </p:pic>
      <p:sp>
        <p:nvSpPr>
          <p:cNvPr id="5" name="TextBox 4"/>
          <p:cNvSpPr txBox="1"/>
          <p:nvPr/>
        </p:nvSpPr>
        <p:spPr>
          <a:xfrm>
            <a:off x="1285875" y="357188"/>
            <a:ext cx="7643813" cy="1600200"/>
          </a:xfrm>
          <a:prstGeom prst="rect">
            <a:avLst/>
          </a:prstGeom>
          <a:noFill/>
        </p:spPr>
        <p:txBody>
          <a:bodyPr>
            <a:spAutoFit/>
          </a:bodyPr>
          <a:lstStyle/>
          <a:p>
            <a:pPr>
              <a:defRPr/>
            </a:pPr>
            <a:r>
              <a:rPr lang="ru-RU" sz="1400" dirty="0">
                <a:solidFill>
                  <a:schemeClr val="accent2"/>
                </a:solidFill>
              </a:rPr>
              <a:t> Рудную залежь, подготовленную этажным способом, разделяют на отдельные выемочные блоки, запасы в которых отрабатывают наклонными камерами по восстанию со взрыводоставкой руды до рудовыпускных воронок днища и управление кровлей осуществляют регулярно оставляемыми междукамерными ленточными целиками.</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chemeClr val="accent2"/>
                </a:solidFill>
              </a:rPr>
              <a:t>Систему применяют при отработке наклонных залежей </a:t>
            </a:r>
          </a:p>
          <a:p>
            <a:pPr>
              <a:defRPr/>
            </a:pPr>
            <a:r>
              <a:rPr lang="ru-RU" sz="1400" dirty="0">
                <a:solidFill>
                  <a:schemeClr val="accent2"/>
                </a:solidFill>
              </a:rPr>
              <a:t>(25-45</a:t>
            </a:r>
            <a:r>
              <a:rPr lang="ru-RU" sz="1400" baseline="30000" dirty="0">
                <a:solidFill>
                  <a:schemeClr val="accent2"/>
                </a:solidFill>
              </a:rPr>
              <a:t>0</a:t>
            </a:r>
            <a:r>
              <a:rPr lang="ru-RU" sz="1400" dirty="0">
                <a:solidFill>
                  <a:schemeClr val="accent2"/>
                </a:solidFill>
              </a:rPr>
              <a:t>) с  мощностью от 4- 5 до 16 - 20 м с рудой средней или ниже средней ценности.</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pic>
        <p:nvPicPr>
          <p:cNvPr id="20485" name="Picture 2"/>
          <p:cNvPicPr>
            <a:picLocks noChangeAspect="1" noChangeArrowheads="1"/>
          </p:cNvPicPr>
          <p:nvPr/>
        </p:nvPicPr>
        <p:blipFill>
          <a:blip r:embed="rId4" cstate="print">
            <a:clrChange>
              <a:clrFrom>
                <a:srgbClr val="FFFCFF"/>
              </a:clrFrom>
              <a:clrTo>
                <a:srgbClr val="FFFCFF">
                  <a:alpha val="0"/>
                </a:srgbClr>
              </a:clrTo>
            </a:clrChange>
            <a:lum bright="-12000" contrast="36000"/>
          </a:blip>
          <a:srcRect/>
          <a:stretch>
            <a:fillRect/>
          </a:stretch>
        </p:blipFill>
        <p:spPr bwMode="auto">
          <a:xfrm>
            <a:off x="0" y="1643063"/>
            <a:ext cx="5715000" cy="2830512"/>
          </a:xfrm>
          <a:prstGeom prst="rect">
            <a:avLst/>
          </a:prstGeom>
          <a:noFill/>
          <a:ln w="9525">
            <a:noFill/>
            <a:miter lim="800000"/>
            <a:headEnd/>
            <a:tailEnd/>
          </a:ln>
        </p:spPr>
      </p:pic>
      <p:sp>
        <p:nvSpPr>
          <p:cNvPr id="7" name="TextBox 6"/>
          <p:cNvSpPr txBox="1"/>
          <p:nvPr/>
        </p:nvSpPr>
        <p:spPr>
          <a:xfrm>
            <a:off x="214313" y="4286250"/>
            <a:ext cx="4214812" cy="2032000"/>
          </a:xfrm>
          <a:prstGeom prst="rect">
            <a:avLst/>
          </a:prstGeom>
          <a:noFill/>
        </p:spPr>
        <p:txBody>
          <a:bodyPr>
            <a:spAutoFit/>
          </a:bodyPr>
          <a:lstStyle/>
          <a:p>
            <a:pPr>
              <a:defRPr/>
            </a:pPr>
            <a:r>
              <a:rPr lang="ru-RU" sz="1400" dirty="0"/>
              <a:t>1 - рудный штрек; 2 - соединительный орт; </a:t>
            </a:r>
          </a:p>
          <a:p>
            <a:pPr>
              <a:defRPr/>
            </a:pPr>
            <a:r>
              <a:rPr lang="ru-RU" sz="1400" dirty="0"/>
              <a:t>3 - скреперный штрек; 4 - МХВ; 5-рудоспуск; </a:t>
            </a:r>
          </a:p>
          <a:p>
            <a:pPr>
              <a:defRPr/>
            </a:pPr>
            <a:r>
              <a:rPr lang="ru-RU" sz="1400" dirty="0"/>
              <a:t>6 - подсечной штрек; 7- очистное пространство; </a:t>
            </a:r>
          </a:p>
          <a:p>
            <a:pPr>
              <a:defRPr/>
            </a:pPr>
            <a:r>
              <a:rPr lang="ru-RU" sz="1400" dirty="0"/>
              <a:t>8 - буровой восстающий; 9 - скреперные орты; </a:t>
            </a:r>
          </a:p>
          <a:p>
            <a:pPr>
              <a:defRPr/>
            </a:pPr>
            <a:r>
              <a:rPr lang="ru-RU" sz="1400" dirty="0"/>
              <a:t>10 - вентиляционный штрек; 11- ленточный целик; 12-  выпускные выработки ; 13- полевой откаточный штрек</a:t>
            </a:r>
            <a:endParaRPr lang="ru-RU" sz="1400" dirty="0">
              <a:effectLst>
                <a:outerShdw blurRad="50800" dist="38100" algn="tr" rotWithShape="0">
                  <a:prstClr val="black">
                    <a:alpha val="40000"/>
                  </a:prstClr>
                </a:outerShdw>
              </a:effectLst>
            </a:endParaRPr>
          </a:p>
          <a:p>
            <a:pPr>
              <a:defRPr/>
            </a:pPr>
            <a:r>
              <a:rPr lang="ru-RU" sz="1400" dirty="0"/>
              <a:t> </a:t>
            </a:r>
            <a:endParaRPr lang="ru-RU" sz="1400" dirty="0">
              <a:effectLst>
                <a:outerShdw blurRad="50800" dist="38100" algn="tr" rotWithShape="0">
                  <a:prstClr val="black">
                    <a:alpha val="40000"/>
                  </a:prstClr>
                </a:outerShdw>
              </a:effectLst>
            </a:endParaRPr>
          </a:p>
          <a:p>
            <a:pPr>
              <a:defRPr/>
            </a:pPr>
            <a:endParaRPr lang="ru-RU" sz="1400" dirty="0"/>
          </a:p>
        </p:txBody>
      </p:sp>
      <p:sp>
        <p:nvSpPr>
          <p:cNvPr id="8" name="TextBox 7"/>
          <p:cNvSpPr txBox="1"/>
          <p:nvPr/>
        </p:nvSpPr>
        <p:spPr>
          <a:xfrm>
            <a:off x="5715000" y="1785938"/>
            <a:ext cx="3429000" cy="2892425"/>
          </a:xfrm>
          <a:prstGeom prst="rect">
            <a:avLst/>
          </a:prstGeom>
          <a:noFill/>
        </p:spPr>
        <p:txBody>
          <a:bodyPr>
            <a:spAutoFit/>
          </a:bodyPr>
          <a:lstStyle/>
          <a:p>
            <a:pPr>
              <a:defRPr/>
            </a:pPr>
            <a:r>
              <a:rPr lang="ru-RU" sz="1400" dirty="0">
                <a:solidFill>
                  <a:srgbClr val="990000"/>
                </a:solidFill>
              </a:rPr>
              <a:t>                    Параметры:  </a:t>
            </a:r>
          </a:p>
          <a:p>
            <a:pPr>
              <a:defRPr/>
            </a:pPr>
            <a:r>
              <a:rPr lang="ru-RU" sz="1400" dirty="0">
                <a:solidFill>
                  <a:schemeClr val="accent2"/>
                </a:solidFill>
              </a:rPr>
              <a:t>Длина блока при скреперной доставке  60-80 м, при применении ПДМ  -120-140 м, при применении  ПНБ в комплексе с автосамосвалом -140-160 м и выше. Наклонная длина днища камер (длина взрыводоставки) при углах залегания рудного тела :  ≥25</a:t>
            </a:r>
            <a:r>
              <a:rPr lang="ru-RU" sz="1400" baseline="30000" dirty="0">
                <a:solidFill>
                  <a:schemeClr val="accent2"/>
                </a:solidFill>
              </a:rPr>
              <a:t>0</a:t>
            </a:r>
            <a:r>
              <a:rPr lang="ru-RU" sz="1400" dirty="0">
                <a:solidFill>
                  <a:schemeClr val="accent2"/>
                </a:solidFill>
              </a:rPr>
              <a:t> -  40-50 м;   ≥35</a:t>
            </a:r>
            <a:r>
              <a:rPr lang="ru-RU" sz="1400" baseline="30000" dirty="0">
                <a:solidFill>
                  <a:schemeClr val="accent2"/>
                </a:solidFill>
              </a:rPr>
              <a:t>0</a:t>
            </a:r>
            <a:r>
              <a:rPr lang="ru-RU" sz="1400" dirty="0">
                <a:solidFill>
                  <a:schemeClr val="accent2"/>
                </a:solidFill>
              </a:rPr>
              <a:t> - 60-70 м;   ≥45</a:t>
            </a:r>
            <a:r>
              <a:rPr lang="ru-RU" sz="1400" baseline="30000" dirty="0">
                <a:solidFill>
                  <a:schemeClr val="accent2"/>
                </a:solidFill>
              </a:rPr>
              <a:t>0</a:t>
            </a:r>
            <a:r>
              <a:rPr lang="ru-RU" sz="1400" dirty="0">
                <a:solidFill>
                  <a:schemeClr val="accent2"/>
                </a:solidFill>
              </a:rPr>
              <a:t> -90-100 м и выше. </a:t>
            </a:r>
          </a:p>
          <a:p>
            <a:pPr>
              <a:defRPr/>
            </a:pPr>
            <a:r>
              <a:rPr lang="ru-RU" sz="1400" dirty="0">
                <a:solidFill>
                  <a:schemeClr val="accent2"/>
                </a:solidFill>
              </a:rPr>
              <a:t>Ширина ленточного целика зависит от глубины разработки и составляет в среднем 5-6 м, ширина камер - 10-18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20488" name="Rectangle 3"/>
          <p:cNvSpPr>
            <a:spLocks noChangeArrowheads="1"/>
          </p:cNvSpPr>
          <p:nvPr/>
        </p:nvSpPr>
        <p:spPr bwMode="auto">
          <a:xfrm>
            <a:off x="4143375" y="4572000"/>
            <a:ext cx="5000625" cy="2200275"/>
          </a:xfrm>
          <a:prstGeom prst="rect">
            <a:avLst/>
          </a:prstGeom>
          <a:noFill/>
          <a:ln w="9525">
            <a:noFill/>
            <a:miter lim="800000"/>
            <a:headEnd/>
            <a:tailEnd/>
          </a:ln>
        </p:spPr>
        <p:txBody>
          <a:bodyPr anchor="ctr">
            <a:spAutoFit/>
          </a:bodyPr>
          <a:lstStyle/>
          <a:p>
            <a:pPr eaLnBrk="0" hangingPunct="0"/>
            <a:r>
              <a:rPr lang="ru-RU" sz="1400">
                <a:solidFill>
                  <a:srgbClr val="990000"/>
                </a:solidFill>
                <a:cs typeface="Times New Roman" pitchFamily="18" charset="0"/>
              </a:rPr>
              <a:t>Достоинства:</a:t>
            </a:r>
            <a:r>
              <a:rPr lang="ru-RU" sz="1400">
                <a:solidFill>
                  <a:schemeClr val="accent2"/>
                </a:solidFill>
                <a:cs typeface="Times New Roman" pitchFamily="18" charset="0"/>
              </a:rPr>
              <a:t> исключает  присутствие забойных рабочих в очистном пространстве, что устраняет опасность травматизма при отслоении кусков руды с кровли камер; относительно высокая производительность труда при использовании самоходного оборудования.</a:t>
            </a:r>
          </a:p>
          <a:p>
            <a:pPr eaLnBrk="0" hangingPunct="0"/>
            <a:endParaRPr lang="ru-RU" sz="1100">
              <a:solidFill>
                <a:schemeClr val="accent2"/>
              </a:solidFill>
            </a:endParaRPr>
          </a:p>
          <a:p>
            <a:pPr eaLnBrk="0" hangingPunct="0"/>
            <a:r>
              <a:rPr lang="ru-RU" sz="1400">
                <a:solidFill>
                  <a:srgbClr val="990000"/>
                </a:solidFill>
                <a:cs typeface="Times New Roman" pitchFamily="18" charset="0"/>
              </a:rPr>
              <a:t>Недостатки: </a:t>
            </a:r>
            <a:r>
              <a:rPr lang="ru-RU" sz="1400">
                <a:solidFill>
                  <a:schemeClr val="accent2"/>
                </a:solidFill>
                <a:cs typeface="Times New Roman" pitchFamily="18" charset="0"/>
              </a:rPr>
              <a:t>повышенный объем буровых работ и удельный рас­ход ВВ на взрыводоставку при малых углах падения рудной залежи (25-30</a:t>
            </a:r>
            <a:r>
              <a:rPr lang="ru-RU" sz="1400" baseline="30000">
                <a:solidFill>
                  <a:schemeClr val="accent2"/>
                </a:solidFill>
                <a:cs typeface="Times New Roman" pitchFamily="18" charset="0"/>
              </a:rPr>
              <a:t>0</a:t>
            </a:r>
            <a:r>
              <a:rPr lang="ru-RU" sz="1400">
                <a:solidFill>
                  <a:schemeClr val="accent2"/>
                </a:solidFill>
                <a:cs typeface="Times New Roman" pitchFamily="18" charset="0"/>
              </a:rPr>
              <a:t>); необходимость периодической зачистки очистных камер </a:t>
            </a:r>
            <a:endParaRPr lang="ru-RU">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928688" y="142875"/>
            <a:ext cx="8215312" cy="511175"/>
          </a:xfrm>
        </p:spPr>
        <p:txBody>
          <a:bodyPr/>
          <a:lstStyle/>
          <a:p>
            <a:r>
              <a:rPr lang="ru-RU" sz="2000" b="1" smtClean="0">
                <a:solidFill>
                  <a:srgbClr val="009999"/>
                </a:solidFill>
              </a:rPr>
              <a:t>Система разработки с отбойкой руды из подэтажных штреков и со скреперной доставкой руды</a:t>
            </a:r>
            <a:endParaRPr lang="ru-RU" sz="2000" smtClean="0">
              <a:solidFill>
                <a:srgbClr val="009999"/>
              </a:solidFill>
            </a:endParaRPr>
          </a:p>
        </p:txBody>
      </p:sp>
      <p:pic>
        <p:nvPicPr>
          <p:cNvPr id="21507"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21508" name="Picture 2"/>
          <p:cNvPicPr>
            <a:picLocks noChangeAspect="1" noChangeArrowheads="1"/>
          </p:cNvPicPr>
          <p:nvPr/>
        </p:nvPicPr>
        <p:blipFill>
          <a:blip r:embed="rId4" cstate="print">
            <a:clrChange>
              <a:clrFrom>
                <a:srgbClr val="FFFCFF"/>
              </a:clrFrom>
              <a:clrTo>
                <a:srgbClr val="FFFCFF">
                  <a:alpha val="0"/>
                </a:srgbClr>
              </a:clrTo>
            </a:clrChange>
          </a:blip>
          <a:srcRect/>
          <a:stretch>
            <a:fillRect/>
          </a:stretch>
        </p:blipFill>
        <p:spPr bwMode="auto">
          <a:xfrm rot="166405">
            <a:off x="92075" y="725488"/>
            <a:ext cx="3513138" cy="3870325"/>
          </a:xfrm>
          <a:prstGeom prst="rect">
            <a:avLst/>
          </a:prstGeom>
          <a:noFill/>
          <a:ln w="9525">
            <a:noFill/>
            <a:miter lim="800000"/>
            <a:headEnd/>
            <a:tailEnd/>
          </a:ln>
        </p:spPr>
      </p:pic>
      <p:pic>
        <p:nvPicPr>
          <p:cNvPr id="21509" name="Picture 3"/>
          <p:cNvPicPr>
            <a:picLocks noChangeAspect="1" noChangeArrowheads="1"/>
          </p:cNvPicPr>
          <p:nvPr/>
        </p:nvPicPr>
        <p:blipFill>
          <a:blip r:embed="rId5" cstate="print">
            <a:clrChange>
              <a:clrFrom>
                <a:srgbClr val="FFFCFF"/>
              </a:clrFrom>
              <a:clrTo>
                <a:srgbClr val="FFFCFF">
                  <a:alpha val="0"/>
                </a:srgbClr>
              </a:clrTo>
            </a:clrChange>
          </a:blip>
          <a:srcRect/>
          <a:stretch>
            <a:fillRect/>
          </a:stretch>
        </p:blipFill>
        <p:spPr bwMode="auto">
          <a:xfrm rot="174059">
            <a:off x="3563938" y="823913"/>
            <a:ext cx="1541462" cy="2570162"/>
          </a:xfrm>
          <a:prstGeom prst="rect">
            <a:avLst/>
          </a:prstGeom>
          <a:noFill/>
          <a:ln w="9525">
            <a:noFill/>
            <a:miter lim="800000"/>
            <a:headEnd/>
            <a:tailEnd/>
          </a:ln>
        </p:spPr>
      </p:pic>
      <p:sp>
        <p:nvSpPr>
          <p:cNvPr id="7" name="TextBox 6"/>
          <p:cNvSpPr txBox="1"/>
          <p:nvPr/>
        </p:nvSpPr>
        <p:spPr>
          <a:xfrm>
            <a:off x="0" y="4643438"/>
            <a:ext cx="5357813" cy="1016000"/>
          </a:xfrm>
          <a:prstGeom prst="rect">
            <a:avLst/>
          </a:prstGeom>
          <a:noFill/>
        </p:spPr>
        <p:txBody>
          <a:bodyPr>
            <a:spAutoFit/>
          </a:bodyPr>
          <a:lstStyle/>
          <a:p>
            <a:pPr>
              <a:defRPr/>
            </a:pPr>
            <a:r>
              <a:rPr lang="ru-RU" sz="1400" dirty="0"/>
              <a:t>1- откаточный штрек;    2- орт;    3- штрек скреперования; </a:t>
            </a:r>
          </a:p>
          <a:p>
            <a:pPr>
              <a:defRPr/>
            </a:pPr>
            <a:r>
              <a:rPr lang="ru-RU" sz="1400" dirty="0"/>
              <a:t>4- подэтажные штреки;    5- рудоспуск;   6- восстающий; </a:t>
            </a:r>
          </a:p>
          <a:p>
            <a:pPr>
              <a:defRPr/>
            </a:pPr>
            <a:r>
              <a:rPr lang="ru-RU" sz="1400" dirty="0"/>
              <a:t>7- вентиляционный штрек;   8- дучки;     9- очистная камера</a:t>
            </a:r>
            <a:endParaRPr lang="ru-RU" sz="1400" dirty="0">
              <a:effectLst>
                <a:outerShdw blurRad="50800" dist="38100" algn="tr" rotWithShape="0">
                  <a:prstClr val="black">
                    <a:alpha val="40000"/>
                  </a:prstClr>
                </a:outerShdw>
              </a:effectLst>
            </a:endParaRPr>
          </a:p>
          <a:p>
            <a:pPr>
              <a:defRPr/>
            </a:pPr>
            <a:endParaRPr lang="ru-RU" dirty="0"/>
          </a:p>
        </p:txBody>
      </p:sp>
      <p:sp>
        <p:nvSpPr>
          <p:cNvPr id="8" name="TextBox 7"/>
          <p:cNvSpPr txBox="1"/>
          <p:nvPr/>
        </p:nvSpPr>
        <p:spPr>
          <a:xfrm>
            <a:off x="5286375" y="928688"/>
            <a:ext cx="3857625" cy="1230312"/>
          </a:xfrm>
          <a:prstGeom prst="rect">
            <a:avLst/>
          </a:prstGeom>
          <a:noFill/>
        </p:spPr>
        <p:txBody>
          <a:bodyPr>
            <a:spAutoFit/>
          </a:bodyPr>
          <a:lstStyle/>
          <a:p>
            <a:pPr>
              <a:defRPr/>
            </a:pPr>
            <a:r>
              <a:rPr lang="ru-RU" sz="1400" dirty="0">
                <a:solidFill>
                  <a:schemeClr val="accent2"/>
                </a:solidFill>
              </a:rPr>
              <a:t>Систему применяют при отработке круто­падающих рудных залежей (более 55</a:t>
            </a:r>
            <a:r>
              <a:rPr lang="ru-RU" sz="1400" baseline="30000" dirty="0">
                <a:solidFill>
                  <a:schemeClr val="accent2"/>
                </a:solidFill>
              </a:rPr>
              <a:t>0</a:t>
            </a:r>
            <a:r>
              <a:rPr lang="ru-RU" sz="1400" dirty="0">
                <a:solidFill>
                  <a:schemeClr val="accent2"/>
                </a:solidFill>
              </a:rPr>
              <a:t>) средней мощности (3-6 м) с устойчивыми вмещающими породами </a:t>
            </a:r>
            <a:endParaRPr lang="ru-RU" sz="1400" dirty="0">
              <a:solidFill>
                <a:schemeClr val="accent2"/>
              </a:solidFill>
              <a:effectLst>
                <a:outerShdw blurRad="50800" dist="38100" algn="tr" rotWithShape="0">
                  <a:prstClr val="black">
                    <a:alpha val="40000"/>
                  </a:prstClr>
                </a:outerShdw>
              </a:effectLst>
            </a:endParaRPr>
          </a:p>
          <a:p>
            <a:pPr>
              <a:defRPr/>
            </a:pPr>
            <a:endParaRPr lang="ru-RU" dirty="0"/>
          </a:p>
        </p:txBody>
      </p:sp>
      <p:sp>
        <p:nvSpPr>
          <p:cNvPr id="10" name="TextBox 9"/>
          <p:cNvSpPr txBox="1"/>
          <p:nvPr/>
        </p:nvSpPr>
        <p:spPr>
          <a:xfrm>
            <a:off x="5000625" y="2143125"/>
            <a:ext cx="4143375" cy="1816100"/>
          </a:xfrm>
          <a:prstGeom prst="rect">
            <a:avLst/>
          </a:prstGeom>
          <a:noFill/>
        </p:spPr>
        <p:txBody>
          <a:bodyPr>
            <a:spAutoFit/>
          </a:bodyPr>
          <a:lstStyle/>
          <a:p>
            <a:pPr>
              <a:defRPr/>
            </a:pPr>
            <a:r>
              <a:rPr lang="ru-RU" sz="1400" dirty="0">
                <a:solidFill>
                  <a:srgbClr val="C00000"/>
                </a:solidFill>
              </a:rPr>
              <a:t>            Технико-экономические показатели: </a:t>
            </a:r>
          </a:p>
          <a:p>
            <a:pPr>
              <a:defRPr/>
            </a:pPr>
            <a:r>
              <a:rPr lang="ru-RU" sz="1400" dirty="0">
                <a:solidFill>
                  <a:schemeClr val="accent2"/>
                </a:solidFill>
              </a:rPr>
              <a:t>Потери руды       -                            16-18% и более Разубоживание   -                               8-10%; </a:t>
            </a:r>
          </a:p>
          <a:p>
            <a:pPr>
              <a:defRPr/>
            </a:pPr>
            <a:r>
              <a:rPr lang="ru-RU" sz="1400" dirty="0">
                <a:solidFill>
                  <a:schemeClr val="accent2"/>
                </a:solidFill>
              </a:rPr>
              <a:t>Прои-сть труда забойного рабочего  25-35 </a:t>
            </a:r>
            <a:r>
              <a:rPr lang="ru-RU" sz="1200" dirty="0">
                <a:solidFill>
                  <a:schemeClr val="accent2"/>
                </a:solidFill>
              </a:rPr>
              <a:t>т/смену; </a:t>
            </a:r>
          </a:p>
          <a:p>
            <a:pPr>
              <a:defRPr/>
            </a:pPr>
            <a:r>
              <a:rPr lang="ru-RU" sz="1400" dirty="0">
                <a:solidFill>
                  <a:schemeClr val="accent2"/>
                </a:solidFill>
              </a:rPr>
              <a:t>Объем подготовительно-нарезных выработок на 1000 т руды           -                             14-16 м; </a:t>
            </a:r>
          </a:p>
          <a:p>
            <a:pPr>
              <a:defRPr/>
            </a:pPr>
            <a:r>
              <a:rPr lang="ru-RU" sz="1400" dirty="0">
                <a:solidFill>
                  <a:schemeClr val="accent2"/>
                </a:solidFill>
              </a:rPr>
              <a:t>Удельный расход ВВ на отбойку 0,450-0,550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21513" name="TextBox 10"/>
          <p:cNvSpPr txBox="1">
            <a:spLocks noChangeArrowheads="1"/>
          </p:cNvSpPr>
          <p:nvPr/>
        </p:nvSpPr>
        <p:spPr bwMode="auto">
          <a:xfrm>
            <a:off x="5072063" y="3786188"/>
            <a:ext cx="4071937" cy="1169987"/>
          </a:xfrm>
          <a:prstGeom prst="rect">
            <a:avLst/>
          </a:prstGeom>
          <a:noFill/>
          <a:ln w="9525">
            <a:noFill/>
            <a:miter lim="800000"/>
            <a:headEnd/>
            <a:tailEnd/>
          </a:ln>
        </p:spPr>
        <p:txBody>
          <a:bodyPr>
            <a:spAutoFit/>
          </a:bodyPr>
          <a:lstStyle/>
          <a:p>
            <a:r>
              <a:rPr lang="ru-RU" sz="1400">
                <a:solidFill>
                  <a:srgbClr val="C00000"/>
                </a:solidFill>
              </a:rPr>
              <a:t>                           </a:t>
            </a:r>
            <a:r>
              <a:rPr lang="ru-RU" sz="1400" u="sng">
                <a:solidFill>
                  <a:srgbClr val="C00000"/>
                </a:solidFill>
              </a:rPr>
              <a:t>Достоинства</a:t>
            </a:r>
            <a:r>
              <a:rPr lang="ru-RU" sz="1400">
                <a:solidFill>
                  <a:srgbClr val="C00000"/>
                </a:solidFill>
              </a:rPr>
              <a:t>: </a:t>
            </a:r>
          </a:p>
          <a:p>
            <a:r>
              <a:rPr lang="ru-RU" sz="1400">
                <a:solidFill>
                  <a:schemeClr val="accent2"/>
                </a:solidFill>
              </a:rPr>
              <a:t>Высокая безопасность работ; </a:t>
            </a:r>
          </a:p>
          <a:p>
            <a:r>
              <a:rPr lang="ru-RU" sz="1400">
                <a:solidFill>
                  <a:schemeClr val="accent2"/>
                </a:solidFill>
              </a:rPr>
              <a:t>Непрерывность очистных работ на подэтажах; </a:t>
            </a:r>
          </a:p>
          <a:p>
            <a:r>
              <a:rPr lang="ru-RU" sz="1400">
                <a:solidFill>
                  <a:schemeClr val="accent2"/>
                </a:solidFill>
              </a:rPr>
              <a:t>Высокая производительность бурильщика и забойного рабочего</a:t>
            </a:r>
          </a:p>
        </p:txBody>
      </p:sp>
      <p:sp>
        <p:nvSpPr>
          <p:cNvPr id="12" name="TextBox 11"/>
          <p:cNvSpPr txBox="1"/>
          <p:nvPr/>
        </p:nvSpPr>
        <p:spPr>
          <a:xfrm>
            <a:off x="5214938" y="5000625"/>
            <a:ext cx="3929062" cy="1662113"/>
          </a:xfrm>
          <a:prstGeom prst="rect">
            <a:avLst/>
          </a:prstGeom>
          <a:noFill/>
        </p:spPr>
        <p:txBody>
          <a:bodyPr>
            <a:spAutoFit/>
          </a:bodyPr>
          <a:lstStyle/>
          <a:p>
            <a:pPr>
              <a:defRPr/>
            </a:pPr>
            <a:r>
              <a:rPr lang="ru-RU" sz="1400" dirty="0">
                <a:solidFill>
                  <a:srgbClr val="990000"/>
                </a:solidFill>
              </a:rPr>
              <a:t>                           Недостатки: </a:t>
            </a:r>
          </a:p>
          <a:p>
            <a:pPr>
              <a:defRPr/>
            </a:pPr>
            <a:r>
              <a:rPr lang="ru-RU" sz="1400" dirty="0">
                <a:solidFill>
                  <a:schemeClr val="accent2"/>
                </a:solidFill>
              </a:rPr>
              <a:t>Значительные потери и разубоживание руды; Большой объем подготовительно-нарезных выработок; </a:t>
            </a:r>
          </a:p>
          <a:p>
            <a:pPr>
              <a:defRPr/>
            </a:pPr>
            <a:r>
              <a:rPr lang="ru-RU" sz="1400" dirty="0">
                <a:solidFill>
                  <a:schemeClr val="accent2"/>
                </a:solidFill>
              </a:rPr>
              <a:t>Невозможность сортировки руды.</a:t>
            </a:r>
            <a:endParaRPr lang="ru-RU" sz="1400" dirty="0">
              <a:solidFill>
                <a:schemeClr val="accent2"/>
              </a:solidFill>
              <a:effectLst>
                <a:outerShdw blurRad="50800" dist="38100" algn="tr" rotWithShape="0">
                  <a:prstClr val="black">
                    <a:alpha val="40000"/>
                  </a:prstClr>
                </a:outerShdw>
              </a:effectLst>
            </a:endParaRPr>
          </a:p>
          <a:p>
            <a:pPr>
              <a:defRPr/>
            </a:pPr>
            <a:r>
              <a:rPr lang="ru-RU" sz="1400" i="1" dirty="0">
                <a:solidFill>
                  <a:schemeClr val="accent2"/>
                </a:solidFill>
              </a:rPr>
              <a:t> </a:t>
            </a:r>
            <a:endParaRPr lang="ru-RU" sz="1400" dirty="0">
              <a:solidFill>
                <a:schemeClr val="accent2"/>
              </a:solidFill>
              <a:effectLst>
                <a:outerShdw blurRad="50800" dist="38100" algn="tr" rotWithShape="0">
                  <a:prstClr val="black">
                    <a:alpha val="40000"/>
                  </a:prstClr>
                </a:outerShdw>
              </a:effectLst>
            </a:endParaRPr>
          </a:p>
          <a:p>
            <a:pPr>
              <a:defRPr/>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00113" y="188913"/>
            <a:ext cx="8243887" cy="490537"/>
          </a:xfrm>
        </p:spPr>
        <p:txBody>
          <a:bodyPr/>
          <a:lstStyle/>
          <a:p>
            <a:pPr algn="l" eaLnBrk="1" hangingPunct="1">
              <a:defRPr/>
            </a:pPr>
            <a:r>
              <a:rPr lang="ru-RU" sz="2000" b="1" dirty="0" smtClean="0">
                <a:solidFill>
                  <a:schemeClr val="accent1">
                    <a:lumMod val="50000"/>
                  </a:schemeClr>
                </a:solidFill>
              </a:rPr>
              <a:t>Система разработки с отбойкой руды из подэтажных штреков и с применением самоходного оборудования</a:t>
            </a:r>
          </a:p>
        </p:txBody>
      </p:sp>
      <p:pic>
        <p:nvPicPr>
          <p:cNvPr id="22531"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22532" name="Picture 5"/>
          <p:cNvPicPr>
            <a:picLocks noGrp="1" noChangeAspect="1" noChangeArrowheads="1"/>
          </p:cNvPicPr>
          <p:nvPr>
            <p:ph type="body" idx="1"/>
          </p:nvPr>
        </p:nvPicPr>
        <p:blipFill>
          <a:blip r:embed="rId4" cstate="print">
            <a:clrChange>
              <a:clrFrom>
                <a:srgbClr val="FFFCFF"/>
              </a:clrFrom>
              <a:clrTo>
                <a:srgbClr val="FFFCFF">
                  <a:alpha val="0"/>
                </a:srgbClr>
              </a:clrTo>
            </a:clrChange>
            <a:lum bright="-12000" contrast="30000"/>
          </a:blip>
          <a:srcRect/>
          <a:stretch>
            <a:fillRect/>
          </a:stretch>
        </p:blipFill>
        <p:spPr>
          <a:xfrm>
            <a:off x="0" y="857250"/>
            <a:ext cx="5643563" cy="3162300"/>
          </a:xfrm>
          <a:noFill/>
        </p:spPr>
      </p:pic>
      <p:pic>
        <p:nvPicPr>
          <p:cNvPr id="22533" name="Picture 6"/>
          <p:cNvPicPr>
            <a:picLocks noChangeAspect="1" noChangeArrowheads="1"/>
          </p:cNvPicPr>
          <p:nvPr/>
        </p:nvPicPr>
        <p:blipFill>
          <a:blip r:embed="rId5" cstate="print">
            <a:clrChange>
              <a:clrFrom>
                <a:srgbClr val="FFFCFF"/>
              </a:clrFrom>
              <a:clrTo>
                <a:srgbClr val="FFFCFF">
                  <a:alpha val="0"/>
                </a:srgbClr>
              </a:clrTo>
            </a:clrChange>
            <a:lum bright="-12000" contrast="24000"/>
          </a:blip>
          <a:srcRect/>
          <a:stretch>
            <a:fillRect/>
          </a:stretch>
        </p:blipFill>
        <p:spPr bwMode="auto">
          <a:xfrm>
            <a:off x="0" y="4214813"/>
            <a:ext cx="3643313" cy="1512887"/>
          </a:xfrm>
          <a:prstGeom prst="rect">
            <a:avLst/>
          </a:prstGeom>
          <a:noFill/>
          <a:ln w="9525">
            <a:noFill/>
            <a:miter lim="800000"/>
            <a:headEnd/>
            <a:tailEnd/>
          </a:ln>
        </p:spPr>
      </p:pic>
      <p:sp>
        <p:nvSpPr>
          <p:cNvPr id="22534" name="Rectangle 7"/>
          <p:cNvSpPr>
            <a:spLocks noChangeArrowheads="1"/>
          </p:cNvSpPr>
          <p:nvPr/>
        </p:nvSpPr>
        <p:spPr bwMode="auto">
          <a:xfrm>
            <a:off x="0" y="5857875"/>
            <a:ext cx="4643438" cy="954088"/>
          </a:xfrm>
          <a:prstGeom prst="rect">
            <a:avLst/>
          </a:prstGeom>
          <a:noFill/>
          <a:ln w="9525">
            <a:noFill/>
            <a:miter lim="800000"/>
            <a:headEnd/>
            <a:tailEnd/>
          </a:ln>
        </p:spPr>
        <p:txBody>
          <a:bodyPr anchor="ctr">
            <a:spAutoFit/>
          </a:bodyPr>
          <a:lstStyle/>
          <a:p>
            <a:r>
              <a:rPr lang="ru-RU" sz="1400"/>
              <a:t>1- доставочный штрек; 2 - погрузочный заезд;   </a:t>
            </a:r>
          </a:p>
          <a:p>
            <a:r>
              <a:rPr lang="ru-RU" sz="1400"/>
              <a:t> 3- подэтажный штрек; 4 - блоковый восстающий; </a:t>
            </a:r>
          </a:p>
          <a:p>
            <a:r>
              <a:rPr lang="ru-RU" sz="1400"/>
              <a:t> 5- самоходная буровая установка ; 6- ПДМ; </a:t>
            </a:r>
          </a:p>
          <a:p>
            <a:r>
              <a:rPr lang="ru-RU" sz="1400"/>
              <a:t>7- рудоспуск; 8 - наклонный съезд</a:t>
            </a:r>
          </a:p>
        </p:txBody>
      </p:sp>
      <p:sp>
        <p:nvSpPr>
          <p:cNvPr id="7" name="TextBox 6"/>
          <p:cNvSpPr txBox="1"/>
          <p:nvPr/>
        </p:nvSpPr>
        <p:spPr>
          <a:xfrm>
            <a:off x="5857875" y="928688"/>
            <a:ext cx="2857500" cy="1600200"/>
          </a:xfrm>
          <a:prstGeom prst="rect">
            <a:avLst/>
          </a:prstGeom>
          <a:noFill/>
        </p:spPr>
        <p:txBody>
          <a:bodyPr>
            <a:spAutoFit/>
          </a:bodyPr>
          <a:lstStyle/>
          <a:p>
            <a:pPr>
              <a:defRPr/>
            </a:pPr>
            <a:r>
              <a:rPr lang="ru-RU" sz="1400" dirty="0">
                <a:solidFill>
                  <a:schemeClr val="accent2"/>
                </a:solidFill>
              </a:rPr>
              <a:t> Систему применяют при отработке крутопадающих рудных залежей (более 55</a:t>
            </a:r>
            <a:r>
              <a:rPr lang="ru-RU" sz="1400" baseline="30000" dirty="0">
                <a:solidFill>
                  <a:schemeClr val="accent2"/>
                </a:solidFill>
              </a:rPr>
              <a:t>0</a:t>
            </a:r>
            <a:r>
              <a:rPr lang="ru-RU" sz="1400" dirty="0">
                <a:solidFill>
                  <a:schemeClr val="accent2"/>
                </a:solidFill>
              </a:rPr>
              <a:t>) средней мощностью до 15-20 м с устойчивыми вмещающими породами.</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8" name="TextBox 7"/>
          <p:cNvSpPr txBox="1"/>
          <p:nvPr/>
        </p:nvSpPr>
        <p:spPr>
          <a:xfrm>
            <a:off x="5572125" y="2286000"/>
            <a:ext cx="3571875" cy="2032000"/>
          </a:xfrm>
          <a:prstGeom prst="rect">
            <a:avLst/>
          </a:prstGeom>
          <a:noFill/>
        </p:spPr>
        <p:txBody>
          <a:bodyPr>
            <a:spAutoFit/>
          </a:bodyPr>
          <a:lstStyle/>
          <a:p>
            <a:pPr>
              <a:defRPr/>
            </a:pPr>
            <a:r>
              <a:rPr lang="ru-RU" sz="1400" u="sng" dirty="0">
                <a:solidFill>
                  <a:srgbClr val="990000"/>
                </a:solidFill>
              </a:rPr>
              <a:t>Технико-экономические показатели</a:t>
            </a:r>
            <a:r>
              <a:rPr lang="ru-RU" sz="1400" dirty="0">
                <a:solidFill>
                  <a:srgbClr val="990000"/>
                </a:solidFill>
              </a:rPr>
              <a:t>: </a:t>
            </a:r>
          </a:p>
          <a:p>
            <a:pPr>
              <a:defRPr/>
            </a:pPr>
            <a:r>
              <a:rPr lang="ru-RU" sz="1400" dirty="0">
                <a:solidFill>
                  <a:schemeClr val="accent2"/>
                </a:solidFill>
              </a:rPr>
              <a:t>Потери руды           -       16-18% и более;</a:t>
            </a:r>
          </a:p>
          <a:p>
            <a:pPr>
              <a:defRPr/>
            </a:pPr>
            <a:r>
              <a:rPr lang="ru-RU" sz="1400" dirty="0">
                <a:solidFill>
                  <a:schemeClr val="accent2"/>
                </a:solidFill>
              </a:rPr>
              <a:t>Разубоживание       -        8-10%; Производительность труда забойного рабочего                   -        60-80 т/смену; </a:t>
            </a:r>
          </a:p>
          <a:p>
            <a:pPr>
              <a:defRPr/>
            </a:pPr>
            <a:r>
              <a:rPr lang="ru-RU" sz="1400" dirty="0">
                <a:solidFill>
                  <a:schemeClr val="accent2"/>
                </a:solidFill>
              </a:rPr>
              <a:t>Объем подготовительно-нарезных выработок на 1000 т руды - 12-14  м; Уд.расход ВВ на отбойку 0,350-0,450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5214938" y="5500688"/>
            <a:ext cx="3929062" cy="1662112"/>
          </a:xfrm>
          <a:prstGeom prst="rect">
            <a:avLst/>
          </a:prstGeom>
          <a:noFill/>
        </p:spPr>
        <p:txBody>
          <a:bodyPr>
            <a:spAutoFit/>
          </a:bodyPr>
          <a:lstStyle/>
          <a:p>
            <a:pPr>
              <a:defRPr/>
            </a:pPr>
            <a:r>
              <a:rPr lang="ru-RU" sz="1400" dirty="0">
                <a:solidFill>
                  <a:srgbClr val="990000"/>
                </a:solidFill>
              </a:rPr>
              <a:t>                           Недостатки: </a:t>
            </a:r>
          </a:p>
          <a:p>
            <a:pPr>
              <a:defRPr/>
            </a:pPr>
            <a:r>
              <a:rPr lang="ru-RU" sz="1400" dirty="0">
                <a:solidFill>
                  <a:schemeClr val="accent2"/>
                </a:solidFill>
              </a:rPr>
              <a:t>Значительные потери и разубоживание руды; Большой объем подготовительно-нарезных выработок; </a:t>
            </a:r>
          </a:p>
          <a:p>
            <a:pPr>
              <a:defRPr/>
            </a:pPr>
            <a:r>
              <a:rPr lang="ru-RU" sz="1400" dirty="0">
                <a:solidFill>
                  <a:schemeClr val="accent2"/>
                </a:solidFill>
              </a:rPr>
              <a:t>Невозможность сортировки руды.</a:t>
            </a:r>
            <a:endParaRPr lang="ru-RU" sz="1400" dirty="0">
              <a:solidFill>
                <a:schemeClr val="accent2"/>
              </a:solidFill>
              <a:effectLst>
                <a:outerShdw blurRad="50800" dist="38100" algn="tr" rotWithShape="0">
                  <a:prstClr val="black">
                    <a:alpha val="40000"/>
                  </a:prstClr>
                </a:outerShdw>
              </a:effectLst>
            </a:endParaRPr>
          </a:p>
          <a:p>
            <a:pPr>
              <a:defRPr/>
            </a:pPr>
            <a:r>
              <a:rPr lang="ru-RU" sz="1400" i="1" dirty="0">
                <a:solidFill>
                  <a:schemeClr val="accent2"/>
                </a:solidFill>
              </a:rPr>
              <a:t> </a:t>
            </a:r>
            <a:endParaRPr lang="ru-RU" sz="1400" dirty="0">
              <a:solidFill>
                <a:schemeClr val="accent2"/>
              </a:solidFill>
              <a:effectLst>
                <a:outerShdw blurRad="50800" dist="38100" algn="tr" rotWithShape="0">
                  <a:prstClr val="black">
                    <a:alpha val="40000"/>
                  </a:prstClr>
                </a:outerShdw>
              </a:effectLst>
            </a:endParaRPr>
          </a:p>
          <a:p>
            <a:pPr>
              <a:defRPr/>
            </a:pPr>
            <a:endParaRPr lang="ru-RU" dirty="0"/>
          </a:p>
        </p:txBody>
      </p:sp>
      <p:sp>
        <p:nvSpPr>
          <p:cNvPr id="22538" name="TextBox 10"/>
          <p:cNvSpPr txBox="1">
            <a:spLocks noChangeArrowheads="1"/>
          </p:cNvSpPr>
          <p:nvPr/>
        </p:nvSpPr>
        <p:spPr bwMode="auto">
          <a:xfrm>
            <a:off x="4500563" y="4214813"/>
            <a:ext cx="4643437" cy="1169987"/>
          </a:xfrm>
          <a:prstGeom prst="rect">
            <a:avLst/>
          </a:prstGeom>
          <a:noFill/>
          <a:ln w="9525">
            <a:noFill/>
            <a:miter lim="800000"/>
            <a:headEnd/>
            <a:tailEnd/>
          </a:ln>
        </p:spPr>
        <p:txBody>
          <a:bodyPr>
            <a:spAutoFit/>
          </a:bodyPr>
          <a:lstStyle/>
          <a:p>
            <a:r>
              <a:rPr lang="ru-RU" sz="1400">
                <a:solidFill>
                  <a:srgbClr val="C00000"/>
                </a:solidFill>
              </a:rPr>
              <a:t>                                        Достоинства: </a:t>
            </a:r>
          </a:p>
          <a:p>
            <a:r>
              <a:rPr lang="ru-RU" sz="1400">
                <a:solidFill>
                  <a:schemeClr val="accent2"/>
                </a:solidFill>
              </a:rPr>
              <a:t>Высокая безопасность работ; </a:t>
            </a:r>
          </a:p>
          <a:p>
            <a:r>
              <a:rPr lang="ru-RU" sz="1400">
                <a:solidFill>
                  <a:schemeClr val="accent2"/>
                </a:solidFill>
              </a:rPr>
              <a:t>Непрерывность очистных работ на подэтажах; </a:t>
            </a:r>
          </a:p>
          <a:p>
            <a:r>
              <a:rPr lang="ru-RU" sz="1400">
                <a:solidFill>
                  <a:schemeClr val="accent2"/>
                </a:solidFill>
              </a:rPr>
              <a:t>Высокая производительность бурильщика и забойного рабочего</a:t>
            </a:r>
            <a:endParaRPr lang="ru-RU" sz="1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142875"/>
            <a:ext cx="7358063" cy="439738"/>
          </a:xfrm>
        </p:spPr>
        <p:txBody>
          <a:bodyPr/>
          <a:lstStyle/>
          <a:p>
            <a:pPr>
              <a:defRPr/>
            </a:pPr>
            <a:r>
              <a:rPr lang="ru-RU" sz="2000" b="1" dirty="0" smtClean="0">
                <a:solidFill>
                  <a:schemeClr val="accent1">
                    <a:lumMod val="50000"/>
                  </a:schemeClr>
                </a:solidFill>
              </a:rPr>
              <a:t>Этажно - камерная система разработки</a:t>
            </a:r>
            <a:endParaRPr lang="ru-RU" sz="2000" b="1" dirty="0">
              <a:solidFill>
                <a:schemeClr val="accent1">
                  <a:lumMod val="50000"/>
                </a:schemeClr>
              </a:solidFill>
            </a:endParaRPr>
          </a:p>
        </p:txBody>
      </p:sp>
      <p:pic>
        <p:nvPicPr>
          <p:cNvPr id="23555"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23556" name="Picture 3"/>
          <p:cNvPicPr>
            <a:picLocks noChangeAspect="1" noChangeArrowheads="1"/>
          </p:cNvPicPr>
          <p:nvPr/>
        </p:nvPicPr>
        <p:blipFill>
          <a:blip r:embed="rId4" cstate="print">
            <a:clrChange>
              <a:clrFrom>
                <a:srgbClr val="FFFCFF"/>
              </a:clrFrom>
              <a:clrTo>
                <a:srgbClr val="FFFCFF">
                  <a:alpha val="0"/>
                </a:srgbClr>
              </a:clrTo>
            </a:clrChange>
            <a:lum bright="-12000" contrast="36000"/>
          </a:blip>
          <a:srcRect/>
          <a:stretch>
            <a:fillRect/>
          </a:stretch>
        </p:blipFill>
        <p:spPr bwMode="auto">
          <a:xfrm>
            <a:off x="0" y="642938"/>
            <a:ext cx="4000500" cy="4667250"/>
          </a:xfrm>
          <a:prstGeom prst="rect">
            <a:avLst/>
          </a:prstGeom>
          <a:noFill/>
          <a:ln w="9525">
            <a:noFill/>
            <a:miter lim="800000"/>
            <a:headEnd/>
            <a:tailEnd/>
          </a:ln>
        </p:spPr>
      </p:pic>
      <p:sp>
        <p:nvSpPr>
          <p:cNvPr id="8" name="TextBox 7"/>
          <p:cNvSpPr txBox="1"/>
          <p:nvPr/>
        </p:nvSpPr>
        <p:spPr>
          <a:xfrm>
            <a:off x="0" y="5473700"/>
            <a:ext cx="4572000" cy="1384300"/>
          </a:xfrm>
          <a:prstGeom prst="rect">
            <a:avLst/>
          </a:prstGeom>
          <a:noFill/>
        </p:spPr>
        <p:txBody>
          <a:bodyPr>
            <a:spAutoFit/>
          </a:bodyPr>
          <a:lstStyle/>
          <a:p>
            <a:pPr>
              <a:defRPr/>
            </a:pPr>
            <a:r>
              <a:rPr lang="ru-RU" sz="1400" dirty="0"/>
              <a:t>1- выпускные выработки днища; 2- буровой орт; 3- скреперный орт; 4- камера;  5- отрезной восстающий; 6- вентиляционный штрек; 7- полевой штрек для буровых работ; 8- материально-ходовой восстающий; 9-полевой откаточный штрек;</a:t>
            </a:r>
            <a:endParaRPr lang="ru-RU" sz="1400" dirty="0">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4357688" y="571500"/>
            <a:ext cx="4786312" cy="1384300"/>
          </a:xfrm>
          <a:prstGeom prst="rect">
            <a:avLst/>
          </a:prstGeom>
          <a:noFill/>
        </p:spPr>
        <p:txBody>
          <a:bodyPr>
            <a:spAutoFit/>
          </a:bodyPr>
          <a:lstStyle/>
          <a:p>
            <a:pPr>
              <a:defRPr/>
            </a:pPr>
            <a:r>
              <a:rPr lang="ru-RU" sz="1400" dirty="0">
                <a:solidFill>
                  <a:srgbClr val="990000"/>
                </a:solidFill>
              </a:rPr>
              <a:t>                     Условия применения: </a:t>
            </a:r>
          </a:p>
          <a:p>
            <a:pPr>
              <a:defRPr/>
            </a:pPr>
            <a:r>
              <a:rPr lang="ru-RU" sz="1400" dirty="0">
                <a:solidFill>
                  <a:schemeClr val="accent2"/>
                </a:solidFill>
              </a:rPr>
              <a:t>Систему применяют для разработки крутопадающих (70-90</a:t>
            </a:r>
            <a:r>
              <a:rPr lang="ru-RU" sz="1400" baseline="30000" dirty="0">
                <a:solidFill>
                  <a:schemeClr val="accent2"/>
                </a:solidFill>
              </a:rPr>
              <a:t>0</a:t>
            </a:r>
            <a:r>
              <a:rPr lang="ru-RU" sz="1400" dirty="0">
                <a:solidFill>
                  <a:schemeClr val="accent2"/>
                </a:solidFill>
              </a:rPr>
              <a:t>) мощных рудных тел с относительно невысоким содержанием полезного компонента в руде при устойчивом рудном массиве и вмещающих породах.</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0" name="TextBox 9"/>
          <p:cNvSpPr txBox="1"/>
          <p:nvPr/>
        </p:nvSpPr>
        <p:spPr>
          <a:xfrm>
            <a:off x="4500563" y="1643063"/>
            <a:ext cx="4429125" cy="1600200"/>
          </a:xfrm>
          <a:prstGeom prst="rect">
            <a:avLst/>
          </a:prstGeom>
          <a:noFill/>
        </p:spPr>
        <p:txBody>
          <a:bodyPr>
            <a:spAutoFit/>
          </a:bodyPr>
          <a:lstStyle/>
          <a:p>
            <a:pPr>
              <a:defRPr/>
            </a:pPr>
            <a:r>
              <a:rPr lang="ru-RU" sz="1400" dirty="0">
                <a:solidFill>
                  <a:srgbClr val="990000"/>
                </a:solidFill>
              </a:rPr>
              <a:t>                         Параметры: </a:t>
            </a:r>
          </a:p>
          <a:p>
            <a:pPr>
              <a:defRPr/>
            </a:pPr>
            <a:r>
              <a:rPr lang="ru-RU" sz="1400" dirty="0">
                <a:solidFill>
                  <a:schemeClr val="accent2"/>
                </a:solidFill>
              </a:rPr>
              <a:t>Высота этажа (блока) 60-80 м. Ширина камер при разработке по простиранию составляет 30-60 м (размер определяется устойчивостью боковых пород). Ширина междукамерных целиков составляет 8-15 м, высота днищ - 10-14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1" name="TextBox 10"/>
          <p:cNvSpPr txBox="1"/>
          <p:nvPr/>
        </p:nvSpPr>
        <p:spPr>
          <a:xfrm>
            <a:off x="3643313" y="2928938"/>
            <a:ext cx="5500687" cy="18161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   Потери руды                                           -                 15-20%; </a:t>
            </a:r>
          </a:p>
          <a:p>
            <a:pPr>
              <a:defRPr/>
            </a:pPr>
            <a:r>
              <a:rPr lang="ru-RU" sz="1400" dirty="0">
                <a:solidFill>
                  <a:schemeClr val="accent2"/>
                </a:solidFill>
              </a:rPr>
              <a:t>   Разубоживание руды                             -                 8-10%; </a:t>
            </a:r>
          </a:p>
          <a:p>
            <a:pPr>
              <a:defRPr/>
            </a:pPr>
            <a:r>
              <a:rPr lang="ru-RU" sz="1400" dirty="0">
                <a:solidFill>
                  <a:schemeClr val="accent2"/>
                </a:solidFill>
              </a:rPr>
              <a:t>   Производительность забойного рабочего    -       50-60 т/смену;  Удельный объем подготовительно-нарезных выработок на 1000 т руды составляет                                     -                   10-12 м; </a:t>
            </a:r>
          </a:p>
          <a:p>
            <a:pPr>
              <a:defRPr/>
            </a:pPr>
            <a:r>
              <a:rPr lang="ru-RU" sz="1400" dirty="0">
                <a:solidFill>
                  <a:schemeClr val="accent2"/>
                </a:solidFill>
              </a:rPr>
              <a:t>Удельный расход на отбойку                -                  0,350-0,450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12" name="TextBox 11"/>
          <p:cNvSpPr txBox="1"/>
          <p:nvPr/>
        </p:nvSpPr>
        <p:spPr>
          <a:xfrm>
            <a:off x="4429125" y="4500563"/>
            <a:ext cx="4500563" cy="2462212"/>
          </a:xfrm>
          <a:prstGeom prst="rect">
            <a:avLst/>
          </a:prstGeom>
          <a:noFill/>
        </p:spPr>
        <p:txBody>
          <a:bodyPr>
            <a:spAutoFit/>
          </a:bodyPr>
          <a:lstStyle/>
          <a:p>
            <a:pPr>
              <a:defRPr/>
            </a:pPr>
            <a:r>
              <a:rPr lang="ru-RU" sz="1400" dirty="0">
                <a:solidFill>
                  <a:srgbClr val="990000"/>
                </a:solidFill>
              </a:rPr>
              <a:t>Достоинства:</a:t>
            </a:r>
            <a:r>
              <a:rPr lang="ru-RU" sz="1400" dirty="0"/>
              <a:t> </a:t>
            </a:r>
            <a:r>
              <a:rPr lang="ru-RU" sz="1400" dirty="0">
                <a:solidFill>
                  <a:schemeClr val="accent2"/>
                </a:solidFill>
              </a:rPr>
              <a:t>высокая производительность камеры; низкая себестоимость очистной выемки; повышение безопасности работ.</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a:t>
            </a:r>
            <a:r>
              <a:rPr lang="ru-RU" sz="1400" dirty="0"/>
              <a:t> </a:t>
            </a:r>
            <a:r>
              <a:rPr lang="ru-RU" sz="1400" dirty="0">
                <a:solidFill>
                  <a:schemeClr val="accent2"/>
                </a:solidFill>
              </a:rPr>
              <a:t>значительные потери и разубоживание руды; трудность соблюдения проектных размеров междукамерных целиков, так как скважины в результате искривления нередко входят в контур целика и при взрыве нарушаются; повышенный выход негабарита, также связанный с отклонением скважин от заданного направления.</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ChangeArrowheads="1"/>
          </p:cNvSpPr>
          <p:nvPr/>
        </p:nvSpPr>
        <p:spPr bwMode="auto">
          <a:xfrm>
            <a:off x="2391118" y="171450"/>
            <a:ext cx="56642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rIns="54000" anchor="ctr">
            <a:spAutoFit/>
          </a:bodyPr>
          <a:lstStyle/>
          <a:p>
            <a:pPr algn="l" eaLnBrk="0" hangingPunct="0">
              <a:buFont typeface="Tahoma" pitchFamily="34" charset="0"/>
              <a:buNone/>
            </a:pPr>
            <a:r>
              <a:rPr lang="ru-RU" altLang="ru-RU" sz="2400" dirty="0" smtClean="0">
                <a:solidFill>
                  <a:srgbClr val="0095CE"/>
                </a:solidFill>
              </a:rPr>
              <a:t>           Камерная </a:t>
            </a:r>
            <a:r>
              <a:rPr lang="ru-RU" altLang="ru-RU" sz="2400" dirty="0">
                <a:solidFill>
                  <a:srgbClr val="0095CE"/>
                </a:solidFill>
              </a:rPr>
              <a:t>система разработки</a:t>
            </a:r>
          </a:p>
        </p:txBody>
      </p:sp>
      <p:sp>
        <p:nvSpPr>
          <p:cNvPr id="26628" name="Rectangle 4"/>
          <p:cNvSpPr>
            <a:spLocks noChangeArrowheads="1"/>
          </p:cNvSpPr>
          <p:nvPr/>
        </p:nvSpPr>
        <p:spPr bwMode="auto">
          <a:xfrm>
            <a:off x="0" y="126365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26629" name="Rectangle 5"/>
          <p:cNvSpPr>
            <a:spLocks noChangeArrowheads="1"/>
          </p:cNvSpPr>
          <p:nvPr/>
        </p:nvSpPr>
        <p:spPr bwMode="auto">
          <a:xfrm>
            <a:off x="11113" y="228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26630" name="Rectangle 6"/>
          <p:cNvSpPr>
            <a:spLocks noChangeArrowheads="1"/>
          </p:cNvSpPr>
          <p:nvPr/>
        </p:nvSpPr>
        <p:spPr bwMode="auto">
          <a:xfrm>
            <a:off x="0" y="9144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pic>
        <p:nvPicPr>
          <p:cNvPr id="26631" name="Picture 7" descr="Drawing6"/>
          <p:cNvPicPr>
            <a:picLocks noChangeAspect="1" noChangeArrowheads="1"/>
          </p:cNvPicPr>
          <p:nvPr/>
        </p:nvPicPr>
        <p:blipFill>
          <a:blip r:embed="rId2" cstate="print">
            <a:extLst>
              <a:ext uri="{28A0092B-C50C-407E-A947-70E740481C1C}">
                <a14:useLocalDpi xmlns:a14="http://schemas.microsoft.com/office/drawing/2010/main" xmlns="" val="0"/>
              </a:ext>
            </a:extLst>
          </a:blip>
          <a:srcRect l="19104" t="2167" r="17041" b="1816"/>
          <a:stretch>
            <a:fillRect/>
          </a:stretch>
        </p:blipFill>
        <p:spPr bwMode="auto">
          <a:xfrm>
            <a:off x="6157913" y="2416175"/>
            <a:ext cx="2705100" cy="338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2" name="Rectangle 8"/>
          <p:cNvSpPr>
            <a:spLocks noChangeArrowheads="1"/>
          </p:cNvSpPr>
          <p:nvPr/>
        </p:nvSpPr>
        <p:spPr bwMode="auto">
          <a:xfrm>
            <a:off x="0" y="5943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pPr algn="l" eaLnBrk="0" hangingPunct="0"/>
            <a:endParaRPr lang="ru-RU" altLang="ru-RU"/>
          </a:p>
        </p:txBody>
      </p:sp>
      <p:sp>
        <p:nvSpPr>
          <p:cNvPr id="26633" name="Rectangle 9"/>
          <p:cNvSpPr>
            <a:spLocks noChangeArrowheads="1"/>
          </p:cNvSpPr>
          <p:nvPr/>
        </p:nvSpPr>
        <p:spPr bwMode="auto">
          <a:xfrm>
            <a:off x="1179513" y="5800725"/>
            <a:ext cx="7424737" cy="1004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rIns="54000" anchor="ctr">
            <a:spAutoFit/>
          </a:bodyPr>
          <a:lstStyle/>
          <a:p>
            <a:pPr algn="just" eaLnBrk="0" hangingPunct="0">
              <a:buFont typeface="Tahoma" pitchFamily="34" charset="0"/>
              <a:buNone/>
            </a:pPr>
            <a:r>
              <a:rPr lang="ru-RU" altLang="ru-RU" sz="1200" i="1">
                <a:solidFill>
                  <a:srgbClr val="000000"/>
                </a:solidFill>
              </a:rPr>
              <a:t>1 – доставочный штрек; 2 – траншейный штрек; 3 – сбойка восстающе­го с буровыми подэтажами; 4 – блоковые восстающие; 5 – границы камеры; 6 – междуэтажный целик (наклонная потолочина); 7 – обрушенная порода; 8 – вентиляционный штрек, служивший откаточным для верхнего горизонта; 9 – междукамерный целик; 10 – рудоспуск; 11 – буровые подэтажные штреки; 12  – взрывные скважины; 13 – погрузочные заезды.</a:t>
            </a:r>
          </a:p>
        </p:txBody>
      </p:sp>
      <p:sp>
        <p:nvSpPr>
          <p:cNvPr id="26634" name="Rectangle 10"/>
          <p:cNvSpPr>
            <a:spLocks noChangeArrowheads="1"/>
          </p:cNvSpPr>
          <p:nvPr/>
        </p:nvSpPr>
        <p:spPr bwMode="auto">
          <a:xfrm>
            <a:off x="0" y="885825"/>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pic>
        <p:nvPicPr>
          <p:cNvPr id="26635" name="Picture 11" descr="14"/>
          <p:cNvPicPr>
            <a:picLocks noChangeAspect="1" noChangeArrowheads="1"/>
          </p:cNvPicPr>
          <p:nvPr/>
        </p:nvPicPr>
        <p:blipFill>
          <a:blip r:embed="rId3" cstate="print">
            <a:extLst>
              <a:ext uri="{28A0092B-C50C-407E-A947-70E740481C1C}">
                <a14:useLocalDpi xmlns:a14="http://schemas.microsoft.com/office/drawing/2010/main" xmlns="" val="0"/>
              </a:ext>
            </a:extLst>
          </a:blip>
          <a:srcRect l="16943" t="8414" r="21483" b="11539"/>
          <a:stretch>
            <a:fillRect/>
          </a:stretch>
        </p:blipFill>
        <p:spPr bwMode="auto">
          <a:xfrm>
            <a:off x="201613" y="765175"/>
            <a:ext cx="6219825"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4" descr="L2"/>
          <p:cNvPicPr>
            <a:picLocks noChangeAspect="1" noChangeArrowheads="1"/>
          </p:cNvPicPr>
          <p:nvPr/>
        </p:nvPicPr>
        <p:blipFill>
          <a:blip r:embed="rId4" cstate="print"/>
          <a:srcRect/>
          <a:stretch>
            <a:fillRect/>
          </a:stretch>
        </p:blipFill>
        <p:spPr bwMode="auto">
          <a:xfrm>
            <a:off x="0" y="0"/>
            <a:ext cx="755650" cy="563563"/>
          </a:xfrm>
          <a:prstGeom prst="rect">
            <a:avLst/>
          </a:prstGeom>
          <a:noFill/>
          <a:ln w="9525">
            <a:noFill/>
            <a:miter lim="800000"/>
            <a:headEnd/>
            <a:tailEnd/>
          </a:ln>
        </p:spPr>
      </p:pic>
    </p:spTree>
    <p:extLst>
      <p:ext uri="{BB962C8B-B14F-4D97-AF65-F5344CB8AC3E}">
        <p14:creationId xmlns:p14="http://schemas.microsoft.com/office/powerpoint/2010/main" xmlns="" val="268866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1331640" y="20051"/>
            <a:ext cx="7246639" cy="831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rIns="54000" anchor="ctr">
            <a:spAutoFit/>
          </a:bodyPr>
          <a:lstStyle/>
          <a:p>
            <a:pPr algn="l" eaLnBrk="0" hangingPunct="0">
              <a:buFont typeface="Tahoma" pitchFamily="34" charset="0"/>
              <a:buNone/>
            </a:pPr>
            <a:r>
              <a:rPr lang="ru-RU" altLang="ru-RU" sz="2400" dirty="0">
                <a:solidFill>
                  <a:srgbClr val="0095CE"/>
                </a:solidFill>
              </a:rPr>
              <a:t>Камерная система разработки с «шахматным» расположением камер. Гайский рудник</a:t>
            </a:r>
          </a:p>
        </p:txBody>
      </p:sp>
      <p:sp>
        <p:nvSpPr>
          <p:cNvPr id="28676" name="Rectangle 4"/>
          <p:cNvSpPr>
            <a:spLocks noChangeArrowheads="1"/>
          </p:cNvSpPr>
          <p:nvPr/>
        </p:nvSpPr>
        <p:spPr bwMode="auto">
          <a:xfrm>
            <a:off x="0" y="126365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28677" name="Rectangle 5"/>
          <p:cNvSpPr>
            <a:spLocks noChangeArrowheads="1"/>
          </p:cNvSpPr>
          <p:nvPr/>
        </p:nvSpPr>
        <p:spPr bwMode="auto">
          <a:xfrm>
            <a:off x="11113" y="228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28678" name="Rectangle 6"/>
          <p:cNvSpPr>
            <a:spLocks noChangeArrowheads="1"/>
          </p:cNvSpPr>
          <p:nvPr/>
        </p:nvSpPr>
        <p:spPr bwMode="auto">
          <a:xfrm>
            <a:off x="0" y="9144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28679" name="Rectangle 8"/>
          <p:cNvSpPr>
            <a:spLocks noChangeArrowheads="1"/>
          </p:cNvSpPr>
          <p:nvPr/>
        </p:nvSpPr>
        <p:spPr bwMode="auto">
          <a:xfrm>
            <a:off x="0" y="5943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pPr algn="l" eaLnBrk="0" hangingPunct="0"/>
            <a:endParaRPr lang="ru-RU" altLang="ru-RU"/>
          </a:p>
        </p:txBody>
      </p:sp>
      <p:sp>
        <p:nvSpPr>
          <p:cNvPr id="28680" name="Rectangle 10"/>
          <p:cNvSpPr>
            <a:spLocks noChangeArrowheads="1"/>
          </p:cNvSpPr>
          <p:nvPr/>
        </p:nvSpPr>
        <p:spPr bwMode="auto">
          <a:xfrm>
            <a:off x="0" y="885825"/>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pic>
        <p:nvPicPr>
          <p:cNvPr id="2868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675" y="851901"/>
            <a:ext cx="8270875" cy="580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10" name="Picture 4" descr="L2"/>
          <p:cNvPicPr>
            <a:picLocks noChangeAspect="1" noChangeArrowheads="1"/>
          </p:cNvPicPr>
          <p:nvPr/>
        </p:nvPicPr>
        <p:blipFill>
          <a:blip r:embed="rId3" cstate="print"/>
          <a:srcRect/>
          <a:stretch>
            <a:fillRect/>
          </a:stretch>
        </p:blipFill>
        <p:spPr bwMode="auto">
          <a:xfrm>
            <a:off x="326736" y="154194"/>
            <a:ext cx="755650" cy="563563"/>
          </a:xfrm>
          <a:prstGeom prst="rect">
            <a:avLst/>
          </a:prstGeom>
          <a:noFill/>
          <a:ln w="9525">
            <a:noFill/>
            <a:miter lim="800000"/>
            <a:headEnd/>
            <a:tailEnd/>
          </a:ln>
        </p:spPr>
      </p:pic>
    </p:spTree>
    <p:extLst>
      <p:ext uri="{BB962C8B-B14F-4D97-AF65-F5344CB8AC3E}">
        <p14:creationId xmlns:p14="http://schemas.microsoft.com/office/powerpoint/2010/main" xmlns="" val="2408014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p:cNvSpPr txBox="1">
            <a:spLocks noGrp="1" noChangeArrowheads="1"/>
          </p:cNvSpPr>
          <p:nvPr/>
        </p:nvSpPr>
        <p:spPr bwMode="auto">
          <a:xfrm>
            <a:off x="7010400" y="6453188"/>
            <a:ext cx="2133600" cy="35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000" b="1">
                <a:solidFill>
                  <a:srgbClr val="003864"/>
                </a:solidFill>
                <a:latin typeface="Arial" charset="0"/>
              </a:defRPr>
            </a:lvl1pPr>
            <a:lvl2pPr marL="742950" indent="-285750">
              <a:defRPr sz="2000">
                <a:solidFill>
                  <a:srgbClr val="003864"/>
                </a:solidFill>
                <a:latin typeface="Arial" charset="0"/>
              </a:defRPr>
            </a:lvl2pPr>
            <a:lvl3pPr marL="1143000" indent="-228600">
              <a:defRPr sz="2400">
                <a:solidFill>
                  <a:srgbClr val="003864"/>
                </a:solidFill>
                <a:latin typeface="Arial" charset="0"/>
              </a:defRPr>
            </a:lvl3pPr>
            <a:lvl4pPr marL="1600200" indent="-228600">
              <a:defRPr sz="1600">
                <a:solidFill>
                  <a:schemeClr val="tx1"/>
                </a:solidFill>
                <a:latin typeface="Arial" charset="0"/>
              </a:defRPr>
            </a:lvl4pPr>
            <a:lvl5pPr marL="2057400" indent="-228600">
              <a:defRPr sz="1400">
                <a:solidFill>
                  <a:schemeClr val="tx1"/>
                </a:solidFill>
                <a:latin typeface="Tahoma" pitchFamily="34" charset="0"/>
              </a:defRPr>
            </a:lvl5pPr>
            <a:lvl6pPr marL="2514600" indent="-228600" eaLnBrk="0" hangingPunct="0">
              <a:defRPr sz="1400">
                <a:solidFill>
                  <a:schemeClr val="tx1"/>
                </a:solidFill>
                <a:latin typeface="Tahoma" pitchFamily="34" charset="0"/>
              </a:defRPr>
            </a:lvl6pPr>
            <a:lvl7pPr marL="2971800" indent="-228600" eaLnBrk="0" hangingPunct="0">
              <a:defRPr sz="1400">
                <a:solidFill>
                  <a:schemeClr val="tx1"/>
                </a:solidFill>
                <a:latin typeface="Tahoma" pitchFamily="34" charset="0"/>
              </a:defRPr>
            </a:lvl7pPr>
            <a:lvl8pPr marL="3429000" indent="-228600" eaLnBrk="0" hangingPunct="0">
              <a:defRPr sz="1400">
                <a:solidFill>
                  <a:schemeClr val="tx1"/>
                </a:solidFill>
                <a:latin typeface="Tahoma" pitchFamily="34" charset="0"/>
              </a:defRPr>
            </a:lvl8pPr>
            <a:lvl9pPr marL="3886200" indent="-228600" eaLnBrk="0" hangingPunct="0">
              <a:defRPr sz="1400">
                <a:solidFill>
                  <a:schemeClr val="tx1"/>
                </a:solidFill>
                <a:latin typeface="Tahoma" pitchFamily="34" charset="0"/>
              </a:defRPr>
            </a:lvl9pPr>
          </a:lstStyle>
          <a:p>
            <a:pPr algn="r">
              <a:spcBef>
                <a:spcPct val="0"/>
              </a:spcBef>
              <a:spcAft>
                <a:spcPct val="0"/>
              </a:spcAft>
              <a:buClrTx/>
              <a:buFontTx/>
              <a:buNone/>
            </a:pPr>
            <a:fld id="{A66FBFDB-C4A6-4788-A10A-C0C979B08D0A}" type="slidenum">
              <a:rPr lang="ru-RU" altLang="ru-RU" sz="1800" b="0">
                <a:solidFill>
                  <a:srgbClr val="6B7995"/>
                </a:solidFill>
              </a:rPr>
              <a:pPr algn="r">
                <a:spcBef>
                  <a:spcPct val="0"/>
                </a:spcBef>
                <a:spcAft>
                  <a:spcPct val="0"/>
                </a:spcAft>
                <a:buClrTx/>
                <a:buFontTx/>
                <a:buNone/>
              </a:pPr>
              <a:t>12</a:t>
            </a:fld>
            <a:endParaRPr lang="ru-RU" altLang="ru-RU" sz="1800" b="0">
              <a:solidFill>
                <a:srgbClr val="6B7995"/>
              </a:solidFill>
            </a:endParaRPr>
          </a:p>
        </p:txBody>
      </p:sp>
      <p:sp>
        <p:nvSpPr>
          <p:cNvPr id="40963" name="Rectangle 3"/>
          <p:cNvSpPr>
            <a:spLocks noChangeArrowheads="1"/>
          </p:cNvSpPr>
          <p:nvPr/>
        </p:nvSpPr>
        <p:spPr bwMode="auto">
          <a:xfrm>
            <a:off x="2195736" y="215384"/>
            <a:ext cx="5230415"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rIns="54000" anchor="ctr">
            <a:spAutoFit/>
          </a:bodyPr>
          <a:lstStyle/>
          <a:p>
            <a:pPr algn="l" eaLnBrk="0" hangingPunct="0">
              <a:buFont typeface="Tahoma" pitchFamily="34" charset="0"/>
              <a:buNone/>
            </a:pPr>
            <a:r>
              <a:rPr lang="ru-RU" altLang="ru-RU" dirty="0">
                <a:solidFill>
                  <a:srgbClr val="0095CE"/>
                </a:solidFill>
              </a:rPr>
              <a:t>Система разработки ромбовидными камерами</a:t>
            </a:r>
          </a:p>
        </p:txBody>
      </p:sp>
      <p:sp>
        <p:nvSpPr>
          <p:cNvPr id="40964" name="Rectangle 4"/>
          <p:cNvSpPr>
            <a:spLocks noChangeArrowheads="1"/>
          </p:cNvSpPr>
          <p:nvPr/>
        </p:nvSpPr>
        <p:spPr bwMode="auto">
          <a:xfrm>
            <a:off x="0" y="126365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40965" name="Rectangle 5"/>
          <p:cNvSpPr>
            <a:spLocks noChangeArrowheads="1"/>
          </p:cNvSpPr>
          <p:nvPr/>
        </p:nvSpPr>
        <p:spPr bwMode="auto">
          <a:xfrm>
            <a:off x="11113" y="228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40966" name="Rectangle 6"/>
          <p:cNvSpPr>
            <a:spLocks noChangeArrowheads="1"/>
          </p:cNvSpPr>
          <p:nvPr/>
        </p:nvSpPr>
        <p:spPr bwMode="auto">
          <a:xfrm>
            <a:off x="0" y="9144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40967" name="Rectangle 8"/>
          <p:cNvSpPr>
            <a:spLocks noChangeArrowheads="1"/>
          </p:cNvSpPr>
          <p:nvPr/>
        </p:nvSpPr>
        <p:spPr bwMode="auto">
          <a:xfrm>
            <a:off x="0" y="5943600"/>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pPr algn="l" eaLnBrk="0" hangingPunct="0"/>
            <a:endParaRPr lang="ru-RU" altLang="ru-RU"/>
          </a:p>
        </p:txBody>
      </p:sp>
      <p:sp>
        <p:nvSpPr>
          <p:cNvPr id="40968" name="Rectangle 10"/>
          <p:cNvSpPr>
            <a:spLocks noChangeArrowheads="1"/>
          </p:cNvSpPr>
          <p:nvPr/>
        </p:nvSpPr>
        <p:spPr bwMode="auto">
          <a:xfrm>
            <a:off x="0" y="885825"/>
            <a:ext cx="9144000" cy="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4096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sp>
        <p:nvSpPr>
          <p:cNvPr id="40970"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rIns="54000" anchor="ctr">
            <a:spAutoFit/>
          </a:bodyPr>
          <a:lstStyle/>
          <a:p>
            <a:endParaRPr lang="ru-RU" altLang="ru-RU"/>
          </a:p>
        </p:txBody>
      </p:sp>
      <p:pic>
        <p:nvPicPr>
          <p:cNvPr id="4097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388" y="1412875"/>
            <a:ext cx="8915400" cy="4987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2" name="Picture 4" descr="L2"/>
          <p:cNvPicPr>
            <a:picLocks noChangeAspect="1" noChangeArrowheads="1"/>
          </p:cNvPicPr>
          <p:nvPr/>
        </p:nvPicPr>
        <p:blipFill>
          <a:blip r:embed="rId3" cstate="print"/>
          <a:srcRect/>
          <a:stretch>
            <a:fillRect/>
          </a:stretch>
        </p:blipFill>
        <p:spPr bwMode="auto">
          <a:xfrm>
            <a:off x="179388" y="175418"/>
            <a:ext cx="755650" cy="563563"/>
          </a:xfrm>
          <a:prstGeom prst="rect">
            <a:avLst/>
          </a:prstGeom>
          <a:noFill/>
          <a:ln w="9525">
            <a:noFill/>
            <a:miter lim="800000"/>
            <a:headEnd/>
            <a:tailEnd/>
          </a:ln>
        </p:spPr>
      </p:pic>
    </p:spTree>
    <p:extLst>
      <p:ext uri="{BB962C8B-B14F-4D97-AF65-F5344CB8AC3E}">
        <p14:creationId xmlns:p14="http://schemas.microsoft.com/office/powerpoint/2010/main" xmlns="" val="699961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3226</Words>
  <Application>Microsoft Office PowerPoint</Application>
  <PresentationFormat>Экран (4:3)</PresentationFormat>
  <Paragraphs>248</Paragraphs>
  <Slides>12</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Сплошная система разработки горизонтальных и пологих залежей</vt:lpstr>
      <vt:lpstr>Сплошная система разработки наклонных залежей</vt:lpstr>
      <vt:lpstr>Камерно-столбовая система разработки горизонтальных       и пологих залежей при мощности  3- 6 м </vt:lpstr>
      <vt:lpstr>Вариант камерно - столбовой системы разработки с уступной выемкой. </vt:lpstr>
      <vt:lpstr>Камерно-столбовая система разработки наклонных рудных залежей</vt:lpstr>
      <vt:lpstr>Система разработки с доставкой руды силой взрыва. </vt:lpstr>
      <vt:lpstr>Система разработки с отбойкой руды из подэтажных штреков и со скреперной доставкой руды</vt:lpstr>
      <vt:lpstr>Система разработки с отбойкой руды из подэтажных штреков и с применением самоходного оборудования</vt:lpstr>
      <vt:lpstr>Этажно - камерная система разработки</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Сплошная система разработки горизонтальных и пологих залежей</dc:title>
  <dc:creator>Админ</dc:creator>
  <cp:lastModifiedBy>Админ</cp:lastModifiedBy>
  <cp:revision>1</cp:revision>
  <dcterms:created xsi:type="dcterms:W3CDTF">2020-09-01T07:29:34Z</dcterms:created>
  <dcterms:modified xsi:type="dcterms:W3CDTF">2020-09-01T07:29:58Z</dcterms:modified>
</cp:coreProperties>
</file>